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13"/>
  </p:notesMasterIdLst>
  <p:handoutMasterIdLst>
    <p:handoutMasterId r:id="rId14"/>
  </p:handoutMasterIdLst>
  <p:sldIdLst>
    <p:sldId id="258" r:id="rId5"/>
    <p:sldId id="256" r:id="rId6"/>
    <p:sldId id="259" r:id="rId7"/>
    <p:sldId id="263" r:id="rId8"/>
    <p:sldId id="261" r:id="rId9"/>
    <p:sldId id="264" r:id="rId10"/>
    <p:sldId id="260" r:id="rId11"/>
    <p:sldId id="262" r:id="rId12"/>
  </p:sldIdLst>
  <p:sldSz cx="9906000" cy="6858000" type="A4"/>
  <p:notesSz cx="6797675" cy="9872663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581" kern="1200">
        <a:solidFill>
          <a:schemeClr val="tx1"/>
        </a:solidFill>
        <a:latin typeface="Arial" charset="0"/>
        <a:ea typeface="+mn-ea"/>
        <a:cs typeface="+mn-cs"/>
      </a:defRPr>
    </a:lvl1pPr>
    <a:lvl2pPr marL="88180" algn="l" rtl="0" fontAlgn="base">
      <a:spcBef>
        <a:spcPct val="0"/>
      </a:spcBef>
      <a:spcAft>
        <a:spcPct val="0"/>
      </a:spcAft>
      <a:defRPr sz="1581" kern="1200">
        <a:solidFill>
          <a:schemeClr val="tx1"/>
        </a:solidFill>
        <a:latin typeface="Arial" charset="0"/>
        <a:ea typeface="+mn-ea"/>
        <a:cs typeface="+mn-cs"/>
      </a:defRPr>
    </a:lvl2pPr>
    <a:lvl3pPr marL="176360" algn="l" rtl="0" fontAlgn="base">
      <a:spcBef>
        <a:spcPct val="0"/>
      </a:spcBef>
      <a:spcAft>
        <a:spcPct val="0"/>
      </a:spcAft>
      <a:defRPr sz="1581" kern="1200">
        <a:solidFill>
          <a:schemeClr val="tx1"/>
        </a:solidFill>
        <a:latin typeface="Arial" charset="0"/>
        <a:ea typeface="+mn-ea"/>
        <a:cs typeface="+mn-cs"/>
      </a:defRPr>
    </a:lvl3pPr>
    <a:lvl4pPr marL="264540" algn="l" rtl="0" fontAlgn="base">
      <a:spcBef>
        <a:spcPct val="0"/>
      </a:spcBef>
      <a:spcAft>
        <a:spcPct val="0"/>
      </a:spcAft>
      <a:defRPr sz="1581" kern="1200">
        <a:solidFill>
          <a:schemeClr val="tx1"/>
        </a:solidFill>
        <a:latin typeface="Arial" charset="0"/>
        <a:ea typeface="+mn-ea"/>
        <a:cs typeface="+mn-cs"/>
      </a:defRPr>
    </a:lvl4pPr>
    <a:lvl5pPr marL="352719" algn="l" rtl="0" fontAlgn="base">
      <a:spcBef>
        <a:spcPct val="0"/>
      </a:spcBef>
      <a:spcAft>
        <a:spcPct val="0"/>
      </a:spcAft>
      <a:defRPr sz="1581" kern="1200">
        <a:solidFill>
          <a:schemeClr val="tx1"/>
        </a:solidFill>
        <a:latin typeface="Arial" charset="0"/>
        <a:ea typeface="+mn-ea"/>
        <a:cs typeface="+mn-cs"/>
      </a:defRPr>
    </a:lvl5pPr>
    <a:lvl6pPr marL="440899" algn="l" defTabSz="176360" rtl="0" eaLnBrk="1" latinLnBrk="0" hangingPunct="1">
      <a:defRPr sz="1581" kern="1200">
        <a:solidFill>
          <a:schemeClr val="tx1"/>
        </a:solidFill>
        <a:latin typeface="Arial" charset="0"/>
        <a:ea typeface="+mn-ea"/>
        <a:cs typeface="+mn-cs"/>
      </a:defRPr>
    </a:lvl6pPr>
    <a:lvl7pPr marL="529079" algn="l" defTabSz="176360" rtl="0" eaLnBrk="1" latinLnBrk="0" hangingPunct="1">
      <a:defRPr sz="1581" kern="1200">
        <a:solidFill>
          <a:schemeClr val="tx1"/>
        </a:solidFill>
        <a:latin typeface="Arial" charset="0"/>
        <a:ea typeface="+mn-ea"/>
        <a:cs typeface="+mn-cs"/>
      </a:defRPr>
    </a:lvl7pPr>
    <a:lvl8pPr marL="617259" algn="l" defTabSz="176360" rtl="0" eaLnBrk="1" latinLnBrk="0" hangingPunct="1">
      <a:defRPr sz="1581" kern="1200">
        <a:solidFill>
          <a:schemeClr val="tx1"/>
        </a:solidFill>
        <a:latin typeface="Arial" charset="0"/>
        <a:ea typeface="+mn-ea"/>
        <a:cs typeface="+mn-cs"/>
      </a:defRPr>
    </a:lvl8pPr>
    <a:lvl9pPr marL="705439" algn="l" defTabSz="176360" rtl="0" eaLnBrk="1" latinLnBrk="0" hangingPunct="1">
      <a:defRPr sz="1581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clrMru>
    <a:srgbClr val="FFFFC1"/>
    <a:srgbClr val="777777"/>
    <a:srgbClr val="9BE5FF"/>
    <a:srgbClr val="05BCFE"/>
    <a:srgbClr val="C5F0FF"/>
    <a:srgbClr val="3961A9"/>
    <a:srgbClr val="FEFEFE"/>
    <a:srgbClr val="3961AD"/>
    <a:srgbClr val="EFEFEF"/>
    <a:srgbClr val="FFFFA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08FB837D-C827-4EFA-A057-4D05807E0F7C}" styleName="Themed Style 1 - Acc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9275" autoAdjust="0"/>
    <p:restoredTop sz="94660" autoAdjust="0"/>
  </p:normalViewPr>
  <p:slideViewPr>
    <p:cSldViewPr snapToGrid="0">
      <p:cViewPr varScale="1">
        <p:scale>
          <a:sx n="124" d="100"/>
          <a:sy n="124" d="100"/>
        </p:scale>
        <p:origin x="66" y="180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presProps" Target="presProps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54635" cy="48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>
            <a:lvl1pPr defTabSz="215105">
              <a:defRPr sz="300" smtClean="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834" y="0"/>
            <a:ext cx="2937049" cy="48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>
            <a:lvl1pPr algn="r" defTabSz="215105">
              <a:defRPr sz="300" smtClean="0"/>
            </a:lvl1pPr>
          </a:lstStyle>
          <a:p>
            <a:pPr>
              <a:defRPr/>
            </a:pPr>
            <a:fld id="{62F2FBD1-00C6-4929-BBF7-75F3ADBAE271}" type="datetimeFigureOut">
              <a:rPr lang="it-IT"/>
              <a:pPr>
                <a:defRPr/>
              </a:pPr>
              <a:t>08/02/2017</a:t>
            </a:fld>
            <a:endParaRPr lang="it-IT"/>
          </a:p>
        </p:txBody>
      </p:sp>
      <p:sp>
        <p:nvSpPr>
          <p:cNvPr id="1638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369982"/>
            <a:ext cx="2954635" cy="5041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b" anchorCtr="0" compatLnSpc="1">
            <a:prstTxWarp prst="textNoShape">
              <a:avLst/>
            </a:prstTxWarp>
          </a:bodyPr>
          <a:lstStyle>
            <a:lvl1pPr defTabSz="215105">
              <a:defRPr sz="300" smtClean="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638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834" y="9369982"/>
            <a:ext cx="2937049" cy="5041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b" anchorCtr="0" compatLnSpc="1">
            <a:prstTxWarp prst="textNoShape">
              <a:avLst/>
            </a:prstTxWarp>
          </a:bodyPr>
          <a:lstStyle>
            <a:lvl1pPr algn="r" defTabSz="215105">
              <a:defRPr sz="300" smtClean="0"/>
            </a:lvl1pPr>
          </a:lstStyle>
          <a:p>
            <a:pPr>
              <a:defRPr/>
            </a:pPr>
            <a:fld id="{79C34823-9A5D-4F7A-AEBD-AB6EEF0B83F4}" type="slidenum">
              <a:rPr lang="it-IT"/>
              <a:pPr>
                <a:defRPr/>
              </a:pPr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2347921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54635" cy="48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>
            <a:lvl1pPr defTabSz="215105">
              <a:defRPr sz="300" smtClean="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1834" y="0"/>
            <a:ext cx="2937049" cy="48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>
            <a:lvl1pPr algn="r" defTabSz="215105">
              <a:defRPr sz="300" smtClean="0"/>
            </a:lvl1pPr>
          </a:lstStyle>
          <a:p>
            <a:pPr>
              <a:defRPr/>
            </a:pPr>
            <a:fld id="{AD0759B2-753D-477C-A409-D6DA2D3225C4}" type="datetimeFigureOut">
              <a:rPr lang="it-IT"/>
              <a:pPr>
                <a:defRPr/>
              </a:pPr>
              <a:t>08/02/2017</a:t>
            </a:fld>
            <a:endParaRPr lang="it-IT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715963" y="739775"/>
            <a:ext cx="5357812" cy="37084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434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784" y="4686682"/>
            <a:ext cx="4977269" cy="444979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noProof="0" smtClean="0"/>
              <a:t>Click to edit Master text styles</a:t>
            </a:r>
          </a:p>
          <a:p>
            <a:pPr lvl="1"/>
            <a:r>
              <a:rPr lang="it-IT" noProof="0" smtClean="0"/>
              <a:t>Second level</a:t>
            </a:r>
          </a:p>
          <a:p>
            <a:pPr lvl="2"/>
            <a:r>
              <a:rPr lang="it-IT" noProof="0" smtClean="0"/>
              <a:t>Third level</a:t>
            </a:r>
          </a:p>
          <a:p>
            <a:pPr lvl="3"/>
            <a:r>
              <a:rPr lang="it-IT" noProof="0" smtClean="0"/>
              <a:t>Fourth level</a:t>
            </a:r>
          </a:p>
          <a:p>
            <a:pPr lvl="4"/>
            <a:r>
              <a:rPr lang="it-IT" noProof="0" smtClean="0"/>
              <a:t>Fifth level</a:t>
            </a:r>
          </a:p>
        </p:txBody>
      </p:sp>
      <p:sp>
        <p:nvSpPr>
          <p:cNvPr id="1434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369982"/>
            <a:ext cx="2954635" cy="5041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b" anchorCtr="0" compatLnSpc="1">
            <a:prstTxWarp prst="textNoShape">
              <a:avLst/>
            </a:prstTxWarp>
          </a:bodyPr>
          <a:lstStyle>
            <a:lvl1pPr defTabSz="215105">
              <a:defRPr sz="300" smtClean="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434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1834" y="9369982"/>
            <a:ext cx="2937049" cy="5041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b" anchorCtr="0" compatLnSpc="1">
            <a:prstTxWarp prst="textNoShape">
              <a:avLst/>
            </a:prstTxWarp>
          </a:bodyPr>
          <a:lstStyle>
            <a:lvl1pPr algn="r" defTabSz="215105">
              <a:defRPr sz="300" smtClean="0"/>
            </a:lvl1pPr>
          </a:lstStyle>
          <a:p>
            <a:pPr>
              <a:defRPr/>
            </a:pPr>
            <a:fld id="{3480E7C5-5A0D-431F-BE3F-D6E5B7738807}" type="slidenum">
              <a:rPr lang="it-IT"/>
              <a:pPr>
                <a:defRPr/>
              </a:pPr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8924754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231"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88180" algn="l" rtl="0" eaLnBrk="0" fontAlgn="base" hangingPunct="0">
      <a:spcBef>
        <a:spcPct val="30000"/>
      </a:spcBef>
      <a:spcAft>
        <a:spcPct val="0"/>
      </a:spcAft>
      <a:defRPr sz="231"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176360" algn="l" rtl="0" eaLnBrk="0" fontAlgn="base" hangingPunct="0">
      <a:spcBef>
        <a:spcPct val="30000"/>
      </a:spcBef>
      <a:spcAft>
        <a:spcPct val="0"/>
      </a:spcAft>
      <a:defRPr sz="231"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264540" algn="l" rtl="0" eaLnBrk="0" fontAlgn="base" hangingPunct="0">
      <a:spcBef>
        <a:spcPct val="30000"/>
      </a:spcBef>
      <a:spcAft>
        <a:spcPct val="0"/>
      </a:spcAft>
      <a:defRPr sz="231"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352719" algn="l" rtl="0" eaLnBrk="0" fontAlgn="base" hangingPunct="0">
      <a:spcBef>
        <a:spcPct val="30000"/>
      </a:spcBef>
      <a:spcAft>
        <a:spcPct val="0"/>
      </a:spcAft>
      <a:defRPr sz="231"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440899" algn="l" defTabSz="176360" rtl="0" eaLnBrk="1" latinLnBrk="0" hangingPunct="1">
      <a:defRPr sz="231" kern="1200">
        <a:solidFill>
          <a:schemeClr val="tx1"/>
        </a:solidFill>
        <a:latin typeface="+mn-lt"/>
        <a:ea typeface="+mn-ea"/>
        <a:cs typeface="+mn-cs"/>
      </a:defRPr>
    </a:lvl6pPr>
    <a:lvl7pPr marL="529079" algn="l" defTabSz="176360" rtl="0" eaLnBrk="1" latinLnBrk="0" hangingPunct="1">
      <a:defRPr sz="231" kern="1200">
        <a:solidFill>
          <a:schemeClr val="tx1"/>
        </a:solidFill>
        <a:latin typeface="+mn-lt"/>
        <a:ea typeface="+mn-ea"/>
        <a:cs typeface="+mn-cs"/>
      </a:defRPr>
    </a:lvl7pPr>
    <a:lvl8pPr marL="617259" algn="l" defTabSz="176360" rtl="0" eaLnBrk="1" latinLnBrk="0" hangingPunct="1">
      <a:defRPr sz="231" kern="1200">
        <a:solidFill>
          <a:schemeClr val="tx1"/>
        </a:solidFill>
        <a:latin typeface="+mn-lt"/>
        <a:ea typeface="+mn-ea"/>
        <a:cs typeface="+mn-cs"/>
      </a:defRPr>
    </a:lvl8pPr>
    <a:lvl9pPr marL="705439" algn="l" defTabSz="176360" rtl="0" eaLnBrk="1" latinLnBrk="0" hangingPunct="1">
      <a:defRPr sz="231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715963" y="739775"/>
            <a:ext cx="5357812" cy="3708400"/>
          </a:xfrm>
          <a:ln/>
        </p:spPr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it-IT" smtClean="0"/>
          </a:p>
        </p:txBody>
      </p:sp>
    </p:spTree>
    <p:extLst>
      <p:ext uri="{BB962C8B-B14F-4D97-AF65-F5344CB8AC3E}">
        <p14:creationId xmlns:p14="http://schemas.microsoft.com/office/powerpoint/2010/main" val="73963605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715963" y="739775"/>
            <a:ext cx="5357812" cy="3708400"/>
          </a:xfrm>
          <a:ln/>
        </p:spPr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it-IT" smtClean="0"/>
          </a:p>
        </p:txBody>
      </p:sp>
    </p:spTree>
    <p:extLst>
      <p:ext uri="{BB962C8B-B14F-4D97-AF65-F5344CB8AC3E}">
        <p14:creationId xmlns:p14="http://schemas.microsoft.com/office/powerpoint/2010/main" val="400971438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715963" y="739775"/>
            <a:ext cx="5357812" cy="3708400"/>
          </a:xfrm>
          <a:ln/>
        </p:spPr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it-IT" smtClean="0"/>
          </a:p>
        </p:txBody>
      </p:sp>
    </p:spTree>
    <p:extLst>
      <p:ext uri="{BB962C8B-B14F-4D97-AF65-F5344CB8AC3E}">
        <p14:creationId xmlns:p14="http://schemas.microsoft.com/office/powerpoint/2010/main" val="274673050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715963" y="739775"/>
            <a:ext cx="5357812" cy="3708400"/>
          </a:xfrm>
          <a:ln/>
        </p:spPr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it-IT" smtClean="0"/>
          </a:p>
        </p:txBody>
      </p:sp>
    </p:spTree>
    <p:extLst>
      <p:ext uri="{BB962C8B-B14F-4D97-AF65-F5344CB8AC3E}">
        <p14:creationId xmlns:p14="http://schemas.microsoft.com/office/powerpoint/2010/main" val="141591795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715963" y="739775"/>
            <a:ext cx="5357812" cy="3708400"/>
          </a:xfrm>
          <a:ln/>
        </p:spPr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it-IT" smtClean="0"/>
          </a:p>
        </p:txBody>
      </p:sp>
    </p:spTree>
    <p:extLst>
      <p:ext uri="{BB962C8B-B14F-4D97-AF65-F5344CB8AC3E}">
        <p14:creationId xmlns:p14="http://schemas.microsoft.com/office/powerpoint/2010/main" val="75042555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715963" y="739775"/>
            <a:ext cx="5357812" cy="3708400"/>
          </a:xfrm>
          <a:ln/>
        </p:spPr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it-IT" smtClean="0"/>
          </a:p>
        </p:txBody>
      </p:sp>
    </p:spTree>
    <p:extLst>
      <p:ext uri="{BB962C8B-B14F-4D97-AF65-F5344CB8AC3E}">
        <p14:creationId xmlns:p14="http://schemas.microsoft.com/office/powerpoint/2010/main" val="168688559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715963" y="739775"/>
            <a:ext cx="5357812" cy="3708400"/>
          </a:xfrm>
          <a:ln/>
        </p:spPr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it-IT" smtClean="0"/>
          </a:p>
        </p:txBody>
      </p:sp>
    </p:spTree>
    <p:extLst>
      <p:ext uri="{BB962C8B-B14F-4D97-AF65-F5344CB8AC3E}">
        <p14:creationId xmlns:p14="http://schemas.microsoft.com/office/powerpoint/2010/main" val="301835919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869" y="2130294"/>
            <a:ext cx="8420265" cy="147005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738" y="3886238"/>
            <a:ext cx="6934531" cy="1752708"/>
          </a:xfrm>
        </p:spPr>
        <p:txBody>
          <a:bodyPr/>
          <a:lstStyle>
            <a:lvl1pPr marL="0" indent="0" algn="ctr">
              <a:buNone/>
              <a:defRPr/>
            </a:lvl1pPr>
            <a:lvl2pPr marL="206173" indent="0" algn="ctr">
              <a:buNone/>
              <a:defRPr/>
            </a:lvl2pPr>
            <a:lvl3pPr marL="412348" indent="0" algn="ctr">
              <a:buNone/>
              <a:defRPr/>
            </a:lvl3pPr>
            <a:lvl4pPr marL="618522" indent="0" algn="ctr">
              <a:buNone/>
              <a:defRPr/>
            </a:lvl4pPr>
            <a:lvl5pPr marL="824695" indent="0" algn="ctr">
              <a:buNone/>
              <a:defRPr/>
            </a:lvl5pPr>
            <a:lvl6pPr marL="1030868" indent="0" algn="ctr">
              <a:buNone/>
              <a:defRPr/>
            </a:lvl6pPr>
            <a:lvl7pPr marL="1237043" indent="0" algn="ctr">
              <a:buNone/>
              <a:defRPr/>
            </a:lvl7pPr>
            <a:lvl8pPr marL="1443216" indent="0" algn="ctr">
              <a:buNone/>
              <a:defRPr/>
            </a:lvl8pPr>
            <a:lvl9pPr marL="1649391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979879-0569-431B-8A41-F95471CA121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5FA016-BF12-4988-BC8B-58E8B954AA2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82155" y="274740"/>
            <a:ext cx="2228603" cy="585147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247" y="274740"/>
            <a:ext cx="6651639" cy="585147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C13FBF1-49AD-4D53-9093-119C8B80C5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90CFD8-F08E-495C-9B28-E385474FF54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546" y="4406945"/>
            <a:ext cx="8419898" cy="1362178"/>
          </a:xfrm>
        </p:spPr>
        <p:txBody>
          <a:bodyPr anchor="t"/>
          <a:lstStyle>
            <a:lvl1pPr algn="l">
              <a:defRPr sz="1804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546" y="2906679"/>
            <a:ext cx="8419898" cy="1500266"/>
          </a:xfrm>
        </p:spPr>
        <p:txBody>
          <a:bodyPr anchor="b"/>
          <a:lstStyle>
            <a:lvl1pPr marL="0" indent="0">
              <a:buNone/>
              <a:defRPr sz="901"/>
            </a:lvl1pPr>
            <a:lvl2pPr marL="206173" indent="0">
              <a:buNone/>
              <a:defRPr sz="812"/>
            </a:lvl2pPr>
            <a:lvl3pPr marL="412348" indent="0">
              <a:buNone/>
              <a:defRPr sz="721"/>
            </a:lvl3pPr>
            <a:lvl4pPr marL="618522" indent="0">
              <a:buNone/>
              <a:defRPr sz="631"/>
            </a:lvl4pPr>
            <a:lvl5pPr marL="824695" indent="0">
              <a:buNone/>
              <a:defRPr sz="631"/>
            </a:lvl5pPr>
            <a:lvl6pPr marL="1030868" indent="0">
              <a:buNone/>
              <a:defRPr sz="631"/>
            </a:lvl6pPr>
            <a:lvl7pPr marL="1237043" indent="0">
              <a:buNone/>
              <a:defRPr sz="631"/>
            </a:lvl7pPr>
            <a:lvl8pPr marL="1443216" indent="0">
              <a:buNone/>
              <a:defRPr sz="631"/>
            </a:lvl8pPr>
            <a:lvl9pPr marL="1649391" indent="0">
              <a:buNone/>
              <a:defRPr sz="63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D3534FE-7307-4B68-95B0-F8D07CAD923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5245" y="1600239"/>
            <a:ext cx="4439936" cy="4525971"/>
          </a:xfrm>
        </p:spPr>
        <p:txBody>
          <a:bodyPr/>
          <a:lstStyle>
            <a:lvl1pPr>
              <a:defRPr sz="1262"/>
            </a:lvl1pPr>
            <a:lvl2pPr>
              <a:defRPr sz="1082"/>
            </a:lvl2pPr>
            <a:lvl3pPr>
              <a:defRPr sz="901"/>
            </a:lvl3pPr>
            <a:lvl4pPr>
              <a:defRPr sz="812"/>
            </a:lvl4pPr>
            <a:lvl5pPr>
              <a:defRPr sz="812"/>
            </a:lvl5pPr>
            <a:lvl6pPr>
              <a:defRPr sz="812"/>
            </a:lvl6pPr>
            <a:lvl7pPr>
              <a:defRPr sz="812"/>
            </a:lvl7pPr>
            <a:lvl8pPr>
              <a:defRPr sz="812"/>
            </a:lvl8pPr>
            <a:lvl9pPr>
              <a:defRPr sz="812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70454" y="1600239"/>
            <a:ext cx="4440305" cy="4525971"/>
          </a:xfrm>
        </p:spPr>
        <p:txBody>
          <a:bodyPr/>
          <a:lstStyle>
            <a:lvl1pPr>
              <a:defRPr sz="1262"/>
            </a:lvl1pPr>
            <a:lvl2pPr>
              <a:defRPr sz="1082"/>
            </a:lvl2pPr>
            <a:lvl3pPr>
              <a:defRPr sz="901"/>
            </a:lvl3pPr>
            <a:lvl4pPr>
              <a:defRPr sz="812"/>
            </a:lvl4pPr>
            <a:lvl5pPr>
              <a:defRPr sz="812"/>
            </a:lvl5pPr>
            <a:lvl6pPr>
              <a:defRPr sz="812"/>
            </a:lvl6pPr>
            <a:lvl7pPr>
              <a:defRPr sz="812"/>
            </a:lvl7pPr>
            <a:lvl8pPr>
              <a:defRPr sz="812"/>
            </a:lvl8pPr>
            <a:lvl9pPr>
              <a:defRPr sz="812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FA9B1F0-D263-4EB4-B396-082937D1E3C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245" y="1535150"/>
            <a:ext cx="4376745" cy="639735"/>
          </a:xfrm>
        </p:spPr>
        <p:txBody>
          <a:bodyPr anchor="b"/>
          <a:lstStyle>
            <a:lvl1pPr marL="0" indent="0">
              <a:buNone/>
              <a:defRPr sz="1082" b="1"/>
            </a:lvl1pPr>
            <a:lvl2pPr marL="206173" indent="0">
              <a:buNone/>
              <a:defRPr sz="901" b="1"/>
            </a:lvl2pPr>
            <a:lvl3pPr marL="412348" indent="0">
              <a:buNone/>
              <a:defRPr sz="812" b="1"/>
            </a:lvl3pPr>
            <a:lvl4pPr marL="618522" indent="0">
              <a:buNone/>
              <a:defRPr sz="721" b="1"/>
            </a:lvl4pPr>
            <a:lvl5pPr marL="824695" indent="0">
              <a:buNone/>
              <a:defRPr sz="721" b="1"/>
            </a:lvl5pPr>
            <a:lvl6pPr marL="1030868" indent="0">
              <a:buNone/>
              <a:defRPr sz="721" b="1"/>
            </a:lvl6pPr>
            <a:lvl7pPr marL="1237043" indent="0">
              <a:buNone/>
              <a:defRPr sz="721" b="1"/>
            </a:lvl7pPr>
            <a:lvl8pPr marL="1443216" indent="0">
              <a:buNone/>
              <a:defRPr sz="721" b="1"/>
            </a:lvl8pPr>
            <a:lvl9pPr marL="1649391" indent="0">
              <a:buNone/>
              <a:defRPr sz="721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245" y="2174883"/>
            <a:ext cx="4376745" cy="3951324"/>
          </a:xfrm>
        </p:spPr>
        <p:txBody>
          <a:bodyPr/>
          <a:lstStyle>
            <a:lvl1pPr>
              <a:defRPr sz="1082"/>
            </a:lvl1pPr>
            <a:lvl2pPr>
              <a:defRPr sz="901"/>
            </a:lvl2pPr>
            <a:lvl3pPr>
              <a:defRPr sz="812"/>
            </a:lvl3pPr>
            <a:lvl4pPr>
              <a:defRPr sz="721"/>
            </a:lvl4pPr>
            <a:lvl5pPr>
              <a:defRPr sz="721"/>
            </a:lvl5pPr>
            <a:lvl6pPr>
              <a:defRPr sz="721"/>
            </a:lvl6pPr>
            <a:lvl7pPr>
              <a:defRPr sz="721"/>
            </a:lvl7pPr>
            <a:lvl8pPr>
              <a:defRPr sz="721"/>
            </a:lvl8pPr>
            <a:lvl9pPr>
              <a:defRPr sz="721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174" y="1535150"/>
            <a:ext cx="4378582" cy="639735"/>
          </a:xfrm>
        </p:spPr>
        <p:txBody>
          <a:bodyPr anchor="b"/>
          <a:lstStyle>
            <a:lvl1pPr marL="0" indent="0">
              <a:buNone/>
              <a:defRPr sz="1082" b="1"/>
            </a:lvl1pPr>
            <a:lvl2pPr marL="206173" indent="0">
              <a:buNone/>
              <a:defRPr sz="901" b="1"/>
            </a:lvl2pPr>
            <a:lvl3pPr marL="412348" indent="0">
              <a:buNone/>
              <a:defRPr sz="812" b="1"/>
            </a:lvl3pPr>
            <a:lvl4pPr marL="618522" indent="0">
              <a:buNone/>
              <a:defRPr sz="721" b="1"/>
            </a:lvl4pPr>
            <a:lvl5pPr marL="824695" indent="0">
              <a:buNone/>
              <a:defRPr sz="721" b="1"/>
            </a:lvl5pPr>
            <a:lvl6pPr marL="1030868" indent="0">
              <a:buNone/>
              <a:defRPr sz="721" b="1"/>
            </a:lvl6pPr>
            <a:lvl7pPr marL="1237043" indent="0">
              <a:buNone/>
              <a:defRPr sz="721" b="1"/>
            </a:lvl7pPr>
            <a:lvl8pPr marL="1443216" indent="0">
              <a:buNone/>
              <a:defRPr sz="721" b="1"/>
            </a:lvl8pPr>
            <a:lvl9pPr marL="1649391" indent="0">
              <a:buNone/>
              <a:defRPr sz="721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174" y="2174883"/>
            <a:ext cx="4378582" cy="3951324"/>
          </a:xfrm>
        </p:spPr>
        <p:txBody>
          <a:bodyPr/>
          <a:lstStyle>
            <a:lvl1pPr>
              <a:defRPr sz="1082"/>
            </a:lvl1pPr>
            <a:lvl2pPr>
              <a:defRPr sz="901"/>
            </a:lvl2pPr>
            <a:lvl3pPr>
              <a:defRPr sz="812"/>
            </a:lvl3pPr>
            <a:lvl4pPr>
              <a:defRPr sz="721"/>
            </a:lvl4pPr>
            <a:lvl5pPr>
              <a:defRPr sz="721"/>
            </a:lvl5pPr>
            <a:lvl6pPr>
              <a:defRPr sz="721"/>
            </a:lvl6pPr>
            <a:lvl7pPr>
              <a:defRPr sz="721"/>
            </a:lvl7pPr>
            <a:lvl8pPr>
              <a:defRPr sz="721"/>
            </a:lvl8pPr>
            <a:lvl9pPr>
              <a:defRPr sz="721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EA6C77C-3C5A-452D-88E4-49791E7C23F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2C96C80-9404-43D5-B6BE-EDC3020A20D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FDCE34-4305-4195-A01D-75DAEC07096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247" y="272942"/>
            <a:ext cx="3259137" cy="1162239"/>
          </a:xfrm>
        </p:spPr>
        <p:txBody>
          <a:bodyPr anchor="b"/>
          <a:lstStyle>
            <a:lvl1pPr algn="l">
              <a:defRPr sz="901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3050" y="272939"/>
            <a:ext cx="5537705" cy="5853268"/>
          </a:xfrm>
        </p:spPr>
        <p:txBody>
          <a:bodyPr/>
          <a:lstStyle>
            <a:lvl1pPr>
              <a:defRPr sz="1443"/>
            </a:lvl1pPr>
            <a:lvl2pPr>
              <a:defRPr sz="1262"/>
            </a:lvl2pPr>
            <a:lvl3pPr>
              <a:defRPr sz="1082"/>
            </a:lvl3pPr>
            <a:lvl4pPr>
              <a:defRPr sz="901"/>
            </a:lvl4pPr>
            <a:lvl5pPr>
              <a:defRPr sz="901"/>
            </a:lvl5pPr>
            <a:lvl6pPr>
              <a:defRPr sz="901"/>
            </a:lvl6pPr>
            <a:lvl7pPr>
              <a:defRPr sz="901"/>
            </a:lvl7pPr>
            <a:lvl8pPr>
              <a:defRPr sz="901"/>
            </a:lvl8pPr>
            <a:lvl9pPr>
              <a:defRPr sz="901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247" y="1435179"/>
            <a:ext cx="3259137" cy="4691028"/>
          </a:xfrm>
        </p:spPr>
        <p:txBody>
          <a:bodyPr/>
          <a:lstStyle>
            <a:lvl1pPr marL="0" indent="0">
              <a:buNone/>
              <a:defRPr sz="631"/>
            </a:lvl1pPr>
            <a:lvl2pPr marL="206173" indent="0">
              <a:buNone/>
              <a:defRPr sz="542"/>
            </a:lvl2pPr>
            <a:lvl3pPr marL="412348" indent="0">
              <a:buNone/>
              <a:defRPr sz="451"/>
            </a:lvl3pPr>
            <a:lvl4pPr marL="618522" indent="0">
              <a:buNone/>
              <a:defRPr sz="406"/>
            </a:lvl4pPr>
            <a:lvl5pPr marL="824695" indent="0">
              <a:buNone/>
              <a:defRPr sz="406"/>
            </a:lvl5pPr>
            <a:lvl6pPr marL="1030868" indent="0">
              <a:buNone/>
              <a:defRPr sz="406"/>
            </a:lvl6pPr>
            <a:lvl7pPr marL="1237043" indent="0">
              <a:buNone/>
              <a:defRPr sz="406"/>
            </a:lvl7pPr>
            <a:lvl8pPr marL="1443216" indent="0">
              <a:buNone/>
              <a:defRPr sz="406"/>
            </a:lvl8pPr>
            <a:lvl9pPr marL="1649391" indent="0">
              <a:buNone/>
              <a:defRPr sz="406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45A9D3-66B8-4BEB-933C-E7C9FFC5833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670" y="4800708"/>
            <a:ext cx="5943674" cy="566736"/>
          </a:xfrm>
        </p:spPr>
        <p:txBody>
          <a:bodyPr anchor="b"/>
          <a:lstStyle>
            <a:lvl1pPr algn="l">
              <a:defRPr sz="901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670" y="612765"/>
            <a:ext cx="5943674" cy="4114944"/>
          </a:xfrm>
        </p:spPr>
        <p:txBody>
          <a:bodyPr/>
          <a:lstStyle>
            <a:lvl1pPr marL="0" indent="0">
              <a:buNone/>
              <a:defRPr sz="1443"/>
            </a:lvl1pPr>
            <a:lvl2pPr marL="206173" indent="0">
              <a:buNone/>
              <a:defRPr sz="1262"/>
            </a:lvl2pPr>
            <a:lvl3pPr marL="412348" indent="0">
              <a:buNone/>
              <a:defRPr sz="1082"/>
            </a:lvl3pPr>
            <a:lvl4pPr marL="618522" indent="0">
              <a:buNone/>
              <a:defRPr sz="901"/>
            </a:lvl4pPr>
            <a:lvl5pPr marL="824695" indent="0">
              <a:buNone/>
              <a:defRPr sz="901"/>
            </a:lvl5pPr>
            <a:lvl6pPr marL="1030868" indent="0">
              <a:buNone/>
              <a:defRPr sz="901"/>
            </a:lvl6pPr>
            <a:lvl7pPr marL="1237043" indent="0">
              <a:buNone/>
              <a:defRPr sz="901"/>
            </a:lvl7pPr>
            <a:lvl8pPr marL="1443216" indent="0">
              <a:buNone/>
              <a:defRPr sz="901"/>
            </a:lvl8pPr>
            <a:lvl9pPr marL="1649391" indent="0">
              <a:buNone/>
              <a:defRPr sz="901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670" y="5367444"/>
            <a:ext cx="5943674" cy="804792"/>
          </a:xfrm>
        </p:spPr>
        <p:txBody>
          <a:bodyPr/>
          <a:lstStyle>
            <a:lvl1pPr marL="0" indent="0">
              <a:buNone/>
              <a:defRPr sz="631"/>
            </a:lvl1pPr>
            <a:lvl2pPr marL="206173" indent="0">
              <a:buNone/>
              <a:defRPr sz="542"/>
            </a:lvl2pPr>
            <a:lvl3pPr marL="412348" indent="0">
              <a:buNone/>
              <a:defRPr sz="451"/>
            </a:lvl3pPr>
            <a:lvl4pPr marL="618522" indent="0">
              <a:buNone/>
              <a:defRPr sz="406"/>
            </a:lvl4pPr>
            <a:lvl5pPr marL="824695" indent="0">
              <a:buNone/>
              <a:defRPr sz="406"/>
            </a:lvl5pPr>
            <a:lvl6pPr marL="1030868" indent="0">
              <a:buNone/>
              <a:defRPr sz="406"/>
            </a:lvl6pPr>
            <a:lvl7pPr marL="1237043" indent="0">
              <a:buNone/>
              <a:defRPr sz="406"/>
            </a:lvl7pPr>
            <a:lvl8pPr marL="1443216" indent="0">
              <a:buNone/>
              <a:defRPr sz="406"/>
            </a:lvl8pPr>
            <a:lvl9pPr marL="1649391" indent="0">
              <a:buNone/>
              <a:defRPr sz="406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98D593E-ADC2-4972-BC21-1EE1CAB0DF7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246" y="274738"/>
            <a:ext cx="8915510" cy="11428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17588" tIns="208794" rIns="417588" bIns="208794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246" y="1600239"/>
            <a:ext cx="8915510" cy="452597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17588" tIns="208794" rIns="417588" bIns="208794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245" y="6245236"/>
            <a:ext cx="2311633" cy="47611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417588" tIns="208794" rIns="417588" bIns="208794" numCol="1" anchor="t" anchorCtr="0" compatLnSpc="1">
            <a:prstTxWarp prst="textNoShape">
              <a:avLst/>
            </a:prstTxWarp>
          </a:bodyPr>
          <a:lstStyle>
            <a:lvl1pPr>
              <a:defRPr sz="2886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419" y="6245236"/>
            <a:ext cx="3137163" cy="47611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417588" tIns="208794" rIns="417588" bIns="208794" numCol="1" anchor="t" anchorCtr="0" compatLnSpc="1">
            <a:prstTxWarp prst="textNoShape">
              <a:avLst/>
            </a:prstTxWarp>
          </a:bodyPr>
          <a:lstStyle>
            <a:lvl1pPr algn="ctr">
              <a:defRPr sz="2886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126" y="6245236"/>
            <a:ext cx="2311633" cy="47611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417588" tIns="208794" rIns="417588" bIns="208794" numCol="1" anchor="t" anchorCtr="0" compatLnSpc="1">
            <a:prstTxWarp prst="textNoShape">
              <a:avLst/>
            </a:prstTxWarp>
          </a:bodyPr>
          <a:lstStyle>
            <a:lvl1pPr algn="r">
              <a:defRPr sz="2886"/>
            </a:lvl1pPr>
          </a:lstStyle>
          <a:p>
            <a:pPr>
              <a:defRPr/>
            </a:pPr>
            <a:fld id="{C006BA97-1E13-4492-81E0-3A1DA2A4F20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882768" rtl="0" eaLnBrk="0" fontAlgn="base" hangingPunct="0">
        <a:spcBef>
          <a:spcPct val="0"/>
        </a:spcBef>
        <a:spcAft>
          <a:spcPct val="0"/>
        </a:spcAft>
        <a:defRPr sz="9064">
          <a:solidFill>
            <a:schemeClr val="tx2"/>
          </a:solidFill>
          <a:latin typeface="+mj-lt"/>
          <a:ea typeface="+mj-ea"/>
          <a:cs typeface="+mj-cs"/>
        </a:defRPr>
      </a:lvl1pPr>
      <a:lvl2pPr algn="ctr" defTabSz="1882768" rtl="0" eaLnBrk="0" fontAlgn="base" hangingPunct="0">
        <a:spcBef>
          <a:spcPct val="0"/>
        </a:spcBef>
        <a:spcAft>
          <a:spcPct val="0"/>
        </a:spcAft>
        <a:defRPr sz="9064">
          <a:solidFill>
            <a:schemeClr val="tx2"/>
          </a:solidFill>
          <a:latin typeface="Arial" charset="0"/>
        </a:defRPr>
      </a:lvl2pPr>
      <a:lvl3pPr algn="ctr" defTabSz="1882768" rtl="0" eaLnBrk="0" fontAlgn="base" hangingPunct="0">
        <a:spcBef>
          <a:spcPct val="0"/>
        </a:spcBef>
        <a:spcAft>
          <a:spcPct val="0"/>
        </a:spcAft>
        <a:defRPr sz="9064">
          <a:solidFill>
            <a:schemeClr val="tx2"/>
          </a:solidFill>
          <a:latin typeface="Arial" charset="0"/>
        </a:defRPr>
      </a:lvl3pPr>
      <a:lvl4pPr algn="ctr" defTabSz="1882768" rtl="0" eaLnBrk="0" fontAlgn="base" hangingPunct="0">
        <a:spcBef>
          <a:spcPct val="0"/>
        </a:spcBef>
        <a:spcAft>
          <a:spcPct val="0"/>
        </a:spcAft>
        <a:defRPr sz="9064">
          <a:solidFill>
            <a:schemeClr val="tx2"/>
          </a:solidFill>
          <a:latin typeface="Arial" charset="0"/>
        </a:defRPr>
      </a:lvl4pPr>
      <a:lvl5pPr algn="ctr" defTabSz="1882768" rtl="0" eaLnBrk="0" fontAlgn="base" hangingPunct="0">
        <a:spcBef>
          <a:spcPct val="0"/>
        </a:spcBef>
        <a:spcAft>
          <a:spcPct val="0"/>
        </a:spcAft>
        <a:defRPr sz="9064">
          <a:solidFill>
            <a:schemeClr val="tx2"/>
          </a:solidFill>
          <a:latin typeface="Arial" charset="0"/>
        </a:defRPr>
      </a:lvl5pPr>
      <a:lvl6pPr marL="206173" algn="ctr" defTabSz="1882768" rtl="0" fontAlgn="base">
        <a:spcBef>
          <a:spcPct val="0"/>
        </a:spcBef>
        <a:spcAft>
          <a:spcPct val="0"/>
        </a:spcAft>
        <a:defRPr sz="9064">
          <a:solidFill>
            <a:schemeClr val="tx2"/>
          </a:solidFill>
          <a:latin typeface="Arial" charset="0"/>
        </a:defRPr>
      </a:lvl6pPr>
      <a:lvl7pPr marL="412348" algn="ctr" defTabSz="1882768" rtl="0" fontAlgn="base">
        <a:spcBef>
          <a:spcPct val="0"/>
        </a:spcBef>
        <a:spcAft>
          <a:spcPct val="0"/>
        </a:spcAft>
        <a:defRPr sz="9064">
          <a:solidFill>
            <a:schemeClr val="tx2"/>
          </a:solidFill>
          <a:latin typeface="Arial" charset="0"/>
        </a:defRPr>
      </a:lvl7pPr>
      <a:lvl8pPr marL="618522" algn="ctr" defTabSz="1882768" rtl="0" fontAlgn="base">
        <a:spcBef>
          <a:spcPct val="0"/>
        </a:spcBef>
        <a:spcAft>
          <a:spcPct val="0"/>
        </a:spcAft>
        <a:defRPr sz="9064">
          <a:solidFill>
            <a:schemeClr val="tx2"/>
          </a:solidFill>
          <a:latin typeface="Arial" charset="0"/>
        </a:defRPr>
      </a:lvl8pPr>
      <a:lvl9pPr marL="824695" algn="ctr" defTabSz="1882768" rtl="0" fontAlgn="base">
        <a:spcBef>
          <a:spcPct val="0"/>
        </a:spcBef>
        <a:spcAft>
          <a:spcPct val="0"/>
        </a:spcAft>
        <a:defRPr sz="9064">
          <a:solidFill>
            <a:schemeClr val="tx2"/>
          </a:solidFill>
          <a:latin typeface="Arial" charset="0"/>
        </a:defRPr>
      </a:lvl9pPr>
    </p:titleStyle>
    <p:bodyStyle>
      <a:lvl1pPr marL="705859" indent="-705859" algn="l" defTabSz="1882768" rtl="0" eaLnBrk="0" fontAlgn="base" hangingPunct="0">
        <a:spcBef>
          <a:spcPct val="20000"/>
        </a:spcBef>
        <a:spcAft>
          <a:spcPct val="0"/>
        </a:spcAft>
        <a:buChar char="•"/>
        <a:defRPr sz="6583">
          <a:solidFill>
            <a:schemeClr val="tx1"/>
          </a:solidFill>
          <a:latin typeface="+mn-lt"/>
          <a:ea typeface="+mn-ea"/>
          <a:cs typeface="+mn-cs"/>
        </a:defRPr>
      </a:lvl1pPr>
      <a:lvl2pPr marL="1529837" indent="-588455" algn="l" defTabSz="1882768" rtl="0" eaLnBrk="0" fontAlgn="base" hangingPunct="0">
        <a:spcBef>
          <a:spcPct val="20000"/>
        </a:spcBef>
        <a:spcAft>
          <a:spcPct val="0"/>
        </a:spcAft>
        <a:buChar char="–"/>
        <a:defRPr sz="5772">
          <a:solidFill>
            <a:schemeClr val="tx1"/>
          </a:solidFill>
          <a:latin typeface="+mn-lt"/>
        </a:defRPr>
      </a:lvl2pPr>
      <a:lvl3pPr marL="2353817" indent="-471049" algn="l" defTabSz="1882768" rtl="0" eaLnBrk="0" fontAlgn="base" hangingPunct="0">
        <a:spcBef>
          <a:spcPct val="20000"/>
        </a:spcBef>
        <a:spcAft>
          <a:spcPct val="0"/>
        </a:spcAft>
        <a:buChar char="•"/>
        <a:defRPr sz="4960">
          <a:solidFill>
            <a:schemeClr val="tx1"/>
          </a:solidFill>
          <a:latin typeface="+mn-lt"/>
        </a:defRPr>
      </a:lvl3pPr>
      <a:lvl4pPr marL="3295201" indent="-470334" algn="l" defTabSz="1882768" rtl="0" eaLnBrk="0" fontAlgn="base" hangingPunct="0">
        <a:spcBef>
          <a:spcPct val="20000"/>
        </a:spcBef>
        <a:spcAft>
          <a:spcPct val="0"/>
        </a:spcAft>
        <a:buChar char="–"/>
        <a:defRPr sz="4103">
          <a:solidFill>
            <a:schemeClr val="tx1"/>
          </a:solidFill>
          <a:latin typeface="+mn-lt"/>
        </a:defRPr>
      </a:lvl4pPr>
      <a:lvl5pPr marL="4237301" indent="-471049" algn="l" defTabSz="1882768" rtl="0" eaLnBrk="0" fontAlgn="base" hangingPunct="0">
        <a:spcBef>
          <a:spcPct val="20000"/>
        </a:spcBef>
        <a:spcAft>
          <a:spcPct val="0"/>
        </a:spcAft>
        <a:buChar char="»"/>
        <a:defRPr sz="4103">
          <a:solidFill>
            <a:schemeClr val="tx1"/>
          </a:solidFill>
          <a:latin typeface="+mn-lt"/>
        </a:defRPr>
      </a:lvl5pPr>
      <a:lvl6pPr marL="4443475" indent="-471049" algn="l" defTabSz="1882768" rtl="0" fontAlgn="base">
        <a:spcBef>
          <a:spcPct val="20000"/>
        </a:spcBef>
        <a:spcAft>
          <a:spcPct val="0"/>
        </a:spcAft>
        <a:buChar char="»"/>
        <a:defRPr sz="4103">
          <a:solidFill>
            <a:schemeClr val="tx1"/>
          </a:solidFill>
          <a:latin typeface="+mn-lt"/>
        </a:defRPr>
      </a:lvl6pPr>
      <a:lvl7pPr marL="4649648" indent="-471049" algn="l" defTabSz="1882768" rtl="0" fontAlgn="base">
        <a:spcBef>
          <a:spcPct val="20000"/>
        </a:spcBef>
        <a:spcAft>
          <a:spcPct val="0"/>
        </a:spcAft>
        <a:buChar char="»"/>
        <a:defRPr sz="4103">
          <a:solidFill>
            <a:schemeClr val="tx1"/>
          </a:solidFill>
          <a:latin typeface="+mn-lt"/>
        </a:defRPr>
      </a:lvl7pPr>
      <a:lvl8pPr marL="4855821" indent="-471049" algn="l" defTabSz="1882768" rtl="0" fontAlgn="base">
        <a:spcBef>
          <a:spcPct val="20000"/>
        </a:spcBef>
        <a:spcAft>
          <a:spcPct val="0"/>
        </a:spcAft>
        <a:buChar char="»"/>
        <a:defRPr sz="4103">
          <a:solidFill>
            <a:schemeClr val="tx1"/>
          </a:solidFill>
          <a:latin typeface="+mn-lt"/>
        </a:defRPr>
      </a:lvl8pPr>
      <a:lvl9pPr marL="5061996" indent="-471049" algn="l" defTabSz="1882768" rtl="0" fontAlgn="base">
        <a:spcBef>
          <a:spcPct val="20000"/>
        </a:spcBef>
        <a:spcAft>
          <a:spcPct val="0"/>
        </a:spcAft>
        <a:buChar char="»"/>
        <a:defRPr sz="4103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412348" rtl="0" eaLnBrk="1" latinLnBrk="0" hangingPunct="1">
        <a:defRPr sz="812" kern="1200">
          <a:solidFill>
            <a:schemeClr val="tx1"/>
          </a:solidFill>
          <a:latin typeface="+mn-lt"/>
          <a:ea typeface="+mn-ea"/>
          <a:cs typeface="+mn-cs"/>
        </a:defRPr>
      </a:lvl1pPr>
      <a:lvl2pPr marL="206173" algn="l" defTabSz="412348" rtl="0" eaLnBrk="1" latinLnBrk="0" hangingPunct="1">
        <a:defRPr sz="812" kern="1200">
          <a:solidFill>
            <a:schemeClr val="tx1"/>
          </a:solidFill>
          <a:latin typeface="+mn-lt"/>
          <a:ea typeface="+mn-ea"/>
          <a:cs typeface="+mn-cs"/>
        </a:defRPr>
      </a:lvl2pPr>
      <a:lvl3pPr marL="412348" algn="l" defTabSz="412348" rtl="0" eaLnBrk="1" latinLnBrk="0" hangingPunct="1">
        <a:defRPr sz="812" kern="1200">
          <a:solidFill>
            <a:schemeClr val="tx1"/>
          </a:solidFill>
          <a:latin typeface="+mn-lt"/>
          <a:ea typeface="+mn-ea"/>
          <a:cs typeface="+mn-cs"/>
        </a:defRPr>
      </a:lvl3pPr>
      <a:lvl4pPr marL="618522" algn="l" defTabSz="412348" rtl="0" eaLnBrk="1" latinLnBrk="0" hangingPunct="1">
        <a:defRPr sz="812" kern="1200">
          <a:solidFill>
            <a:schemeClr val="tx1"/>
          </a:solidFill>
          <a:latin typeface="+mn-lt"/>
          <a:ea typeface="+mn-ea"/>
          <a:cs typeface="+mn-cs"/>
        </a:defRPr>
      </a:lvl4pPr>
      <a:lvl5pPr marL="824695" algn="l" defTabSz="412348" rtl="0" eaLnBrk="1" latinLnBrk="0" hangingPunct="1">
        <a:defRPr sz="812" kern="1200">
          <a:solidFill>
            <a:schemeClr val="tx1"/>
          </a:solidFill>
          <a:latin typeface="+mn-lt"/>
          <a:ea typeface="+mn-ea"/>
          <a:cs typeface="+mn-cs"/>
        </a:defRPr>
      </a:lvl5pPr>
      <a:lvl6pPr marL="1030868" algn="l" defTabSz="412348" rtl="0" eaLnBrk="1" latinLnBrk="0" hangingPunct="1">
        <a:defRPr sz="812" kern="1200">
          <a:solidFill>
            <a:schemeClr val="tx1"/>
          </a:solidFill>
          <a:latin typeface="+mn-lt"/>
          <a:ea typeface="+mn-ea"/>
          <a:cs typeface="+mn-cs"/>
        </a:defRPr>
      </a:lvl6pPr>
      <a:lvl7pPr marL="1237043" algn="l" defTabSz="412348" rtl="0" eaLnBrk="1" latinLnBrk="0" hangingPunct="1">
        <a:defRPr sz="812" kern="1200">
          <a:solidFill>
            <a:schemeClr val="tx1"/>
          </a:solidFill>
          <a:latin typeface="+mn-lt"/>
          <a:ea typeface="+mn-ea"/>
          <a:cs typeface="+mn-cs"/>
        </a:defRPr>
      </a:lvl7pPr>
      <a:lvl8pPr marL="1443216" algn="l" defTabSz="412348" rtl="0" eaLnBrk="1" latinLnBrk="0" hangingPunct="1">
        <a:defRPr sz="812" kern="1200">
          <a:solidFill>
            <a:schemeClr val="tx1"/>
          </a:solidFill>
          <a:latin typeface="+mn-lt"/>
          <a:ea typeface="+mn-ea"/>
          <a:cs typeface="+mn-cs"/>
        </a:defRPr>
      </a:lvl8pPr>
      <a:lvl9pPr marL="1649391" algn="l" defTabSz="412348" rtl="0" eaLnBrk="1" latinLnBrk="0" hangingPunct="1">
        <a:defRPr sz="8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emf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emf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emf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emf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emf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emf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5400" b="1" dirty="0">
                <a:solidFill>
                  <a:srgbClr val="3961A9"/>
                </a:solidFill>
              </a:rPr>
              <a:t>What, why and when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738" y="3800517"/>
            <a:ext cx="6934531" cy="796042"/>
          </a:xfrm>
        </p:spPr>
        <p:txBody>
          <a:bodyPr/>
          <a:lstStyle/>
          <a:p>
            <a:r>
              <a:rPr lang="en-US" sz="4050" b="1" dirty="0">
                <a:solidFill>
                  <a:srgbClr val="3961A9"/>
                </a:solidFill>
              </a:rPr>
              <a:t>CTA and the Tier 1s</a:t>
            </a:r>
          </a:p>
        </p:txBody>
      </p:sp>
      <p:grpSp>
        <p:nvGrpSpPr>
          <p:cNvPr id="11" name="Group 10"/>
          <p:cNvGrpSpPr/>
          <p:nvPr/>
        </p:nvGrpSpPr>
        <p:grpSpPr>
          <a:xfrm>
            <a:off x="0" y="-5774"/>
            <a:ext cx="9911022" cy="970402"/>
            <a:chOff x="-187027" y="2676301"/>
            <a:chExt cx="21948477" cy="2762656"/>
          </a:xfrm>
        </p:grpSpPr>
        <p:pic>
          <p:nvPicPr>
            <p:cNvPr id="14" name="Picture 13"/>
            <p:cNvPicPr>
              <a:picLocks noChangeAspect="1" noChangeArrowheads="1"/>
            </p:cNvPicPr>
            <p:nvPr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-187027" y="2676301"/>
              <a:ext cx="21948477" cy="276265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</p:pic>
        <p:pic>
          <p:nvPicPr>
            <p:cNvPr id="15" name="Image 4" descr="logooutline.eps"/>
            <p:cNvPicPr>
              <a:picLocks noChangeAspect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26097" y="2923298"/>
              <a:ext cx="2073568" cy="2453569"/>
            </a:xfrm>
            <a:prstGeom prst="rect">
              <a:avLst/>
            </a:prstGeom>
          </p:spPr>
        </p:pic>
      </p:grpSp>
      <p:sp>
        <p:nvSpPr>
          <p:cNvPr id="12" name="Text Box 15"/>
          <p:cNvSpPr txBox="1">
            <a:spLocks noChangeArrowheads="1"/>
          </p:cNvSpPr>
          <p:nvPr/>
        </p:nvSpPr>
        <p:spPr bwMode="auto">
          <a:xfrm>
            <a:off x="1033191" y="24462"/>
            <a:ext cx="7370914" cy="78483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ctr" defTabSz="1882768"/>
            <a:r>
              <a:rPr lang="en-US" sz="45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CTA – CERN Tape Archive</a:t>
            </a:r>
            <a:endParaRPr lang="en-US" sz="3713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8661484" y="110095"/>
            <a:ext cx="1140056" cy="738664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chemeClr val="bg1"/>
                </a:solidFill>
              </a:rPr>
              <a:t>WLCG Grid</a:t>
            </a:r>
          </a:p>
          <a:p>
            <a:r>
              <a:rPr lang="en-US" sz="1400" dirty="0">
                <a:solidFill>
                  <a:schemeClr val="bg1"/>
                </a:solidFill>
              </a:rPr>
              <a:t>Deployment</a:t>
            </a:r>
          </a:p>
          <a:p>
            <a:r>
              <a:rPr lang="en-US" sz="1400" dirty="0">
                <a:solidFill>
                  <a:schemeClr val="bg1"/>
                </a:solidFill>
              </a:rPr>
              <a:t>Board</a:t>
            </a:r>
          </a:p>
        </p:txBody>
      </p:sp>
      <p:sp>
        <p:nvSpPr>
          <p:cNvPr id="4" name="Rectangle 3"/>
          <p:cNvSpPr/>
          <p:nvPr/>
        </p:nvSpPr>
        <p:spPr>
          <a:xfrm>
            <a:off x="2019629" y="4944690"/>
            <a:ext cx="5941050" cy="33470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575" b="1" dirty="0">
                <a:solidFill>
                  <a:srgbClr val="3961A9"/>
                </a:solidFill>
              </a:rPr>
              <a:t>German Cancio, Eric Cano, Julien Leduc and Steven Murray</a:t>
            </a:r>
          </a:p>
        </p:txBody>
      </p:sp>
      <p:grpSp>
        <p:nvGrpSpPr>
          <p:cNvPr id="6" name="Group 5"/>
          <p:cNvGrpSpPr/>
          <p:nvPr/>
        </p:nvGrpSpPr>
        <p:grpSpPr>
          <a:xfrm>
            <a:off x="3070" y="6524636"/>
            <a:ext cx="9997883" cy="343674"/>
            <a:chOff x="5457" y="9312802"/>
            <a:chExt cx="17773480" cy="610957"/>
          </a:xfrm>
        </p:grpSpPr>
        <p:grpSp>
          <p:nvGrpSpPr>
            <p:cNvPr id="16" name="Group 15"/>
            <p:cNvGrpSpPr/>
            <p:nvPr/>
          </p:nvGrpSpPr>
          <p:grpSpPr>
            <a:xfrm>
              <a:off x="5457" y="9312802"/>
              <a:ext cx="17773480" cy="610957"/>
              <a:chOff x="-47923" y="42192796"/>
              <a:chExt cx="30556029" cy="671902"/>
            </a:xfrm>
          </p:grpSpPr>
          <p:pic>
            <p:nvPicPr>
              <p:cNvPr id="17" name="Picture 16"/>
              <p:cNvPicPr>
                <a:picLocks noChangeAspect="1" noChangeArrowheads="1"/>
              </p:cNvPicPr>
              <p:nvPr/>
            </p:nvPicPr>
            <p:blipFill>
              <a:blip r:embed="rId2" cstate="print"/>
              <a:srcRect/>
              <a:stretch>
                <a:fillRect/>
              </a:stretch>
            </p:blipFill>
            <p:spPr bwMode="auto">
              <a:xfrm>
                <a:off x="-47923" y="42192796"/>
                <a:ext cx="30281572" cy="67190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sp>
            <p:nvSpPr>
              <p:cNvPr id="18" name="Text Box 15"/>
              <p:cNvSpPr txBox="1">
                <a:spLocks noChangeArrowheads="1"/>
              </p:cNvSpPr>
              <p:nvPr/>
            </p:nvSpPr>
            <p:spPr bwMode="auto">
              <a:xfrm>
                <a:off x="22320602" y="42258398"/>
                <a:ext cx="8187504" cy="49554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pPr defTabSz="1882768"/>
                <a:r>
                  <a:rPr lang="en-GB" sz="1047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Contact: Steven.Murray@cern.ch Page 1 </a:t>
                </a:r>
              </a:p>
            </p:txBody>
          </p:sp>
          <p:pic>
            <p:nvPicPr>
              <p:cNvPr id="19" name="Image 4" descr="logooutline.eps"/>
              <p:cNvPicPr>
                <a:picLocks noChangeAspect="1"/>
              </p:cNvPicPr>
              <p:nvPr/>
            </p:nvPicPr>
            <p:blipFill>
              <a:blip r:embed="rId3" cstate="print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tretch>
                <a:fillRect/>
              </a:stretch>
            </p:blipFill>
            <p:spPr>
              <a:xfrm>
                <a:off x="88096" y="42237507"/>
                <a:ext cx="712004" cy="464980"/>
              </a:xfrm>
              <a:prstGeom prst="rect">
                <a:avLst/>
              </a:prstGeom>
            </p:spPr>
          </p:pic>
        </p:grpSp>
        <p:sp>
          <p:nvSpPr>
            <p:cNvPr id="5" name="Rectangle 4"/>
            <p:cNvSpPr/>
            <p:nvPr/>
          </p:nvSpPr>
          <p:spPr>
            <a:xfrm>
              <a:off x="577843" y="9382007"/>
              <a:ext cx="9326998" cy="44124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1013" dirty="0">
                  <a:solidFill>
                    <a:schemeClr val="bg1"/>
                  </a:solidFill>
                </a:rPr>
                <a:t>German Cancio, Eric Cano, Julien Leduc and Steven Murray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4137330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TextBox 185"/>
          <p:cNvSpPr txBox="1"/>
          <p:nvPr/>
        </p:nvSpPr>
        <p:spPr>
          <a:xfrm>
            <a:off x="0" y="1615552"/>
            <a:ext cx="3407338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2">
              <a:lnSpc>
                <a:spcPct val="150000"/>
              </a:lnSpc>
            </a:pPr>
            <a:r>
              <a:rPr lang="en-US" sz="1800" b="1" dirty="0">
                <a:solidFill>
                  <a:srgbClr val="3961AD"/>
                </a:solidFill>
              </a:rPr>
              <a:t>CTA is:</a:t>
            </a:r>
          </a:p>
          <a:p>
            <a:pPr marL="420015" lvl="2" indent="-257175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800" b="1" dirty="0">
                <a:solidFill>
                  <a:srgbClr val="3961AD"/>
                </a:solidFill>
              </a:rPr>
              <a:t>Natural evolution of CASTOR</a:t>
            </a:r>
          </a:p>
          <a:p>
            <a:pPr marL="420015" lvl="2" indent="-257175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800" b="1" dirty="0">
                <a:solidFill>
                  <a:srgbClr val="3961AD"/>
                </a:solidFill>
              </a:rPr>
              <a:t>A tape backend for EOS</a:t>
            </a:r>
          </a:p>
          <a:p>
            <a:pPr marL="420015" lvl="2" indent="-257175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800" b="1" dirty="0">
                <a:solidFill>
                  <a:srgbClr val="3961AD"/>
                </a:solidFill>
              </a:rPr>
              <a:t>A preemptive tape drive</a:t>
            </a:r>
            <a:br>
              <a:rPr lang="en-US" sz="1800" b="1" dirty="0">
                <a:solidFill>
                  <a:srgbClr val="3961AD"/>
                </a:solidFill>
              </a:rPr>
            </a:br>
            <a:r>
              <a:rPr lang="en-US" sz="1800" b="1" dirty="0">
                <a:solidFill>
                  <a:srgbClr val="3961AD"/>
                </a:solidFill>
              </a:rPr>
              <a:t>scheduler</a:t>
            </a:r>
          </a:p>
          <a:p>
            <a:pPr marL="420015" lvl="2" indent="-257175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en-US" sz="1800" b="1" dirty="0">
                <a:solidFill>
                  <a:srgbClr val="3961AD"/>
                </a:solidFill>
              </a:rPr>
              <a:t>A clean separation</a:t>
            </a:r>
            <a:br>
              <a:rPr lang="en-US" sz="1800" b="1" dirty="0">
                <a:solidFill>
                  <a:srgbClr val="3961AD"/>
                </a:solidFill>
              </a:rPr>
            </a:br>
            <a:r>
              <a:rPr lang="en-US" sz="1800" b="1" dirty="0">
                <a:solidFill>
                  <a:srgbClr val="3961AD"/>
                </a:solidFill>
              </a:rPr>
              <a:t>between disk and tape</a:t>
            </a:r>
          </a:p>
        </p:txBody>
      </p:sp>
      <p:sp>
        <p:nvSpPr>
          <p:cNvPr id="165" name="Rounded Rectangle 164"/>
          <p:cNvSpPr/>
          <p:nvPr/>
        </p:nvSpPr>
        <p:spPr bwMode="auto">
          <a:xfrm>
            <a:off x="3725078" y="1792748"/>
            <a:ext cx="1581316" cy="3771092"/>
          </a:xfrm>
          <a:prstGeom prst="roundRect">
            <a:avLst>
              <a:gd name="adj" fmla="val 8205"/>
            </a:avLst>
          </a:prstGeom>
          <a:solidFill>
            <a:schemeClr val="bg1"/>
          </a:solidFill>
          <a:ln w="38100" cap="flat" cmpd="sng" algn="ctr">
            <a:solidFill>
              <a:schemeClr val="tx1"/>
            </a:solidFill>
            <a:prstDash val="lgDash"/>
            <a:round/>
            <a:headEnd type="none" w="med" len="med"/>
            <a:tailEnd type="none" w="med" len="med"/>
          </a:ln>
          <a:effectLst/>
        </p:spPr>
        <p:txBody>
          <a:bodyPr vert="horz" wrap="square" lIns="51437" tIns="25718" rIns="51437" bIns="25718" numCol="1" rtlCol="0" anchor="t" anchorCtr="0" compatLnSpc="1">
            <a:prstTxWarp prst="textNoShape">
              <a:avLst/>
            </a:prstTxWarp>
          </a:bodyPr>
          <a:lstStyle/>
          <a:p>
            <a:pPr defTabSz="2348508"/>
            <a:endParaRPr lang="en-US" sz="1125" dirty="0"/>
          </a:p>
        </p:txBody>
      </p:sp>
      <p:sp>
        <p:nvSpPr>
          <p:cNvPr id="164" name="Rounded Rectangle 163"/>
          <p:cNvSpPr/>
          <p:nvPr/>
        </p:nvSpPr>
        <p:spPr bwMode="auto">
          <a:xfrm>
            <a:off x="3597857" y="1886267"/>
            <a:ext cx="1624370" cy="3771092"/>
          </a:xfrm>
          <a:prstGeom prst="roundRect">
            <a:avLst>
              <a:gd name="adj" fmla="val 8205"/>
            </a:avLst>
          </a:prstGeom>
          <a:solidFill>
            <a:schemeClr val="bg1"/>
          </a:solidFill>
          <a:ln w="38100" cap="flat" cmpd="sng" algn="ctr">
            <a:solidFill>
              <a:schemeClr val="tx1"/>
            </a:solidFill>
            <a:prstDash val="lgDash"/>
            <a:round/>
            <a:headEnd type="none" w="med" len="med"/>
            <a:tailEnd type="none" w="med" len="med"/>
          </a:ln>
          <a:effectLst/>
        </p:spPr>
        <p:txBody>
          <a:bodyPr vert="horz" wrap="square" lIns="51437" tIns="25718" rIns="51437" bIns="25718" numCol="1" rtlCol="0" anchor="t" anchorCtr="0" compatLnSpc="1">
            <a:prstTxWarp prst="textNoShape">
              <a:avLst/>
            </a:prstTxWarp>
          </a:bodyPr>
          <a:lstStyle/>
          <a:p>
            <a:pPr defTabSz="2348508"/>
            <a:endParaRPr lang="en-US" sz="1125" dirty="0"/>
          </a:p>
        </p:txBody>
      </p:sp>
      <p:sp>
        <p:nvSpPr>
          <p:cNvPr id="27" name="Rounded Rectangle 26"/>
          <p:cNvSpPr/>
          <p:nvPr/>
        </p:nvSpPr>
        <p:spPr bwMode="auto">
          <a:xfrm>
            <a:off x="3500516" y="1978225"/>
            <a:ext cx="1632013" cy="3771092"/>
          </a:xfrm>
          <a:prstGeom prst="roundRect">
            <a:avLst>
              <a:gd name="adj" fmla="val 8205"/>
            </a:avLst>
          </a:prstGeom>
          <a:solidFill>
            <a:schemeClr val="bg1"/>
          </a:solidFill>
          <a:ln w="38100" cap="flat" cmpd="sng" algn="ctr">
            <a:solidFill>
              <a:schemeClr val="tx1"/>
            </a:solidFill>
            <a:prstDash val="lgDash"/>
            <a:round/>
            <a:headEnd type="none" w="med" len="med"/>
            <a:tailEnd type="none" w="med" len="med"/>
          </a:ln>
          <a:effectLst/>
        </p:spPr>
        <p:txBody>
          <a:bodyPr vert="horz" wrap="square" lIns="51437" tIns="25718" rIns="51437" bIns="25718" numCol="1" rtlCol="0" anchor="t" anchorCtr="0" compatLnSpc="1">
            <a:prstTxWarp prst="textNoShape">
              <a:avLst/>
            </a:prstTxWarp>
          </a:bodyPr>
          <a:lstStyle/>
          <a:p>
            <a:pPr defTabSz="2348508"/>
            <a:endParaRPr lang="en-US" sz="1125" dirty="0"/>
          </a:p>
        </p:txBody>
      </p:sp>
      <p:sp>
        <p:nvSpPr>
          <p:cNvPr id="159" name="Rounded Rectangle 158"/>
          <p:cNvSpPr/>
          <p:nvPr/>
        </p:nvSpPr>
        <p:spPr bwMode="auto">
          <a:xfrm>
            <a:off x="3812311" y="4803734"/>
            <a:ext cx="1181580" cy="672207"/>
          </a:xfrm>
          <a:prstGeom prst="roundRect">
            <a:avLst/>
          </a:prstGeom>
          <a:gradFill flip="none" rotWithShape="1">
            <a:gsLst>
              <a:gs pos="0">
                <a:srgbClr val="819DEB">
                  <a:tint val="66000"/>
                  <a:satMod val="160000"/>
                </a:srgbClr>
              </a:gs>
              <a:gs pos="50000">
                <a:srgbClr val="819DEB">
                  <a:tint val="44500"/>
                  <a:satMod val="160000"/>
                </a:srgbClr>
              </a:gs>
              <a:gs pos="100000">
                <a:srgbClr val="819DEB">
                  <a:tint val="23500"/>
                  <a:satMod val="160000"/>
                </a:srgbClr>
              </a:gs>
            </a:gsLst>
            <a:lin ang="16200000" scaled="1"/>
            <a:tileRect/>
          </a:gradFill>
          <a:ln>
            <a:headEnd type="none" w="med" len="med"/>
            <a:tailEnd type="none" w="med" len="med"/>
          </a:ln>
          <a:scene3d>
            <a:camera prst="orthographicFront"/>
            <a:lightRig rig="threePt" dir="t"/>
          </a:scene3d>
          <a:sp3d extrusionH="254000">
            <a:bevelT/>
          </a:sp3d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vert="horz" wrap="square" lIns="51437" tIns="25718" rIns="51437" bIns="25718" numCol="1" rtlCol="0" anchor="t" anchorCtr="0" compatLnSpc="1">
            <a:prstTxWarp prst="textNoShape">
              <a:avLst/>
            </a:prstTxWarp>
          </a:bodyPr>
          <a:lstStyle/>
          <a:p>
            <a:pPr algn="ctr" defTabSz="2348508"/>
            <a:r>
              <a:rPr lang="en-US" sz="1125" dirty="0">
                <a:solidFill>
                  <a:schemeClr val="tx1"/>
                </a:solidFill>
                <a:latin typeface="Arial" charset="0"/>
              </a:rPr>
              <a:t>EOS</a:t>
            </a:r>
            <a:br>
              <a:rPr lang="en-US" sz="1125" dirty="0">
                <a:solidFill>
                  <a:schemeClr val="tx1"/>
                </a:solidFill>
                <a:latin typeface="Arial" charset="0"/>
              </a:rPr>
            </a:br>
            <a:r>
              <a:rPr lang="en-US" sz="1125" dirty="0">
                <a:solidFill>
                  <a:schemeClr val="tx1"/>
                </a:solidFill>
                <a:latin typeface="Arial" charset="0"/>
              </a:rPr>
              <a:t>disk server</a:t>
            </a:r>
          </a:p>
        </p:txBody>
      </p:sp>
      <p:sp>
        <p:nvSpPr>
          <p:cNvPr id="158" name="Rounded Rectangle 157"/>
          <p:cNvSpPr/>
          <p:nvPr/>
        </p:nvSpPr>
        <p:spPr bwMode="auto">
          <a:xfrm>
            <a:off x="3726584" y="4876988"/>
            <a:ext cx="1181580" cy="672207"/>
          </a:xfrm>
          <a:prstGeom prst="roundRect">
            <a:avLst/>
          </a:prstGeom>
          <a:gradFill flip="none" rotWithShape="1">
            <a:gsLst>
              <a:gs pos="0">
                <a:srgbClr val="819DEB">
                  <a:tint val="66000"/>
                  <a:satMod val="160000"/>
                </a:srgbClr>
              </a:gs>
              <a:gs pos="50000">
                <a:srgbClr val="819DEB">
                  <a:tint val="44500"/>
                  <a:satMod val="160000"/>
                </a:srgbClr>
              </a:gs>
              <a:gs pos="100000">
                <a:srgbClr val="819DEB">
                  <a:tint val="23500"/>
                  <a:satMod val="160000"/>
                </a:srgbClr>
              </a:gs>
            </a:gsLst>
            <a:lin ang="16200000" scaled="1"/>
            <a:tileRect/>
          </a:gradFill>
          <a:ln>
            <a:headEnd type="none" w="med" len="med"/>
            <a:tailEnd type="none" w="med" len="med"/>
          </a:ln>
          <a:scene3d>
            <a:camera prst="orthographicFront"/>
            <a:lightRig rig="threePt" dir="t"/>
          </a:scene3d>
          <a:sp3d extrusionH="254000">
            <a:bevelT/>
          </a:sp3d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vert="horz" wrap="square" lIns="51437" tIns="25718" rIns="51437" bIns="25718" numCol="1" rtlCol="0" anchor="t" anchorCtr="0" compatLnSpc="1">
            <a:prstTxWarp prst="textNoShape">
              <a:avLst/>
            </a:prstTxWarp>
          </a:bodyPr>
          <a:lstStyle/>
          <a:p>
            <a:pPr algn="ctr" defTabSz="2348508"/>
            <a:r>
              <a:rPr lang="en-US" sz="1125" dirty="0">
                <a:solidFill>
                  <a:schemeClr val="tx1"/>
                </a:solidFill>
                <a:latin typeface="Arial" charset="0"/>
              </a:rPr>
              <a:t>EOS</a:t>
            </a:r>
            <a:br>
              <a:rPr lang="en-US" sz="1125" dirty="0">
                <a:solidFill>
                  <a:schemeClr val="tx1"/>
                </a:solidFill>
                <a:latin typeface="Arial" charset="0"/>
              </a:rPr>
            </a:br>
            <a:r>
              <a:rPr lang="en-US" sz="1125" dirty="0">
                <a:solidFill>
                  <a:schemeClr val="tx1"/>
                </a:solidFill>
                <a:latin typeface="Arial" charset="0"/>
              </a:rPr>
              <a:t>disk server</a:t>
            </a:r>
          </a:p>
        </p:txBody>
      </p:sp>
      <p:sp>
        <p:nvSpPr>
          <p:cNvPr id="157" name="Rounded Rectangle 156"/>
          <p:cNvSpPr/>
          <p:nvPr/>
        </p:nvSpPr>
        <p:spPr bwMode="auto">
          <a:xfrm>
            <a:off x="3659560" y="4978302"/>
            <a:ext cx="1181580" cy="672207"/>
          </a:xfrm>
          <a:prstGeom prst="roundRect">
            <a:avLst/>
          </a:prstGeom>
          <a:gradFill flip="none" rotWithShape="1">
            <a:gsLst>
              <a:gs pos="0">
                <a:srgbClr val="819DEB">
                  <a:tint val="66000"/>
                  <a:satMod val="160000"/>
                </a:srgbClr>
              </a:gs>
              <a:gs pos="50000">
                <a:srgbClr val="819DEB">
                  <a:tint val="44500"/>
                  <a:satMod val="160000"/>
                </a:srgbClr>
              </a:gs>
              <a:gs pos="100000">
                <a:srgbClr val="819DEB">
                  <a:tint val="23500"/>
                  <a:satMod val="160000"/>
                </a:srgbClr>
              </a:gs>
            </a:gsLst>
            <a:lin ang="16200000" scaled="1"/>
            <a:tileRect/>
          </a:gradFill>
          <a:ln>
            <a:headEnd type="none" w="med" len="med"/>
            <a:tailEnd type="none" w="med" len="med"/>
          </a:ln>
          <a:scene3d>
            <a:camera prst="orthographicFront"/>
            <a:lightRig rig="threePt" dir="t"/>
          </a:scene3d>
          <a:sp3d extrusionH="254000">
            <a:bevelT/>
          </a:sp3d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vert="horz" wrap="square" lIns="51437" tIns="25718" rIns="51437" bIns="25718" numCol="1" rtlCol="0" anchor="t" anchorCtr="0" compatLnSpc="1">
            <a:prstTxWarp prst="textNoShape">
              <a:avLst/>
            </a:prstTxWarp>
          </a:bodyPr>
          <a:lstStyle/>
          <a:p>
            <a:pPr algn="ctr" defTabSz="2348508"/>
            <a:r>
              <a:rPr lang="en-US" sz="1125" dirty="0">
                <a:solidFill>
                  <a:schemeClr val="tx1"/>
                </a:solidFill>
                <a:latin typeface="Arial" charset="0"/>
              </a:rPr>
              <a:t>EOS</a:t>
            </a:r>
            <a:br>
              <a:rPr lang="en-US" sz="1125" dirty="0">
                <a:solidFill>
                  <a:schemeClr val="tx1"/>
                </a:solidFill>
                <a:latin typeface="Arial" charset="0"/>
              </a:rPr>
            </a:br>
            <a:r>
              <a:rPr lang="en-US" sz="1125" dirty="0">
                <a:solidFill>
                  <a:schemeClr val="tx1"/>
                </a:solidFill>
                <a:latin typeface="Arial" charset="0"/>
              </a:rPr>
              <a:t>disk server</a:t>
            </a:r>
          </a:p>
        </p:txBody>
      </p:sp>
      <p:sp>
        <p:nvSpPr>
          <p:cNvPr id="137" name="Rounded Rectangle 136"/>
          <p:cNvSpPr/>
          <p:nvPr/>
        </p:nvSpPr>
        <p:spPr bwMode="auto">
          <a:xfrm>
            <a:off x="6780976" y="4822781"/>
            <a:ext cx="1181580" cy="667099"/>
          </a:xfrm>
          <a:prstGeom prst="roundRect">
            <a:avLst/>
          </a:prstGeom>
          <a:gradFill flip="none" rotWithShape="1">
            <a:gsLst>
              <a:gs pos="0">
                <a:srgbClr val="819DEB">
                  <a:tint val="66000"/>
                  <a:satMod val="160000"/>
                </a:srgbClr>
              </a:gs>
              <a:gs pos="50000">
                <a:srgbClr val="819DEB">
                  <a:tint val="44500"/>
                  <a:satMod val="160000"/>
                </a:srgbClr>
              </a:gs>
              <a:gs pos="100000">
                <a:srgbClr val="819DEB">
                  <a:tint val="23500"/>
                  <a:satMod val="160000"/>
                </a:srgbClr>
              </a:gs>
            </a:gsLst>
            <a:lin ang="16200000" scaled="1"/>
            <a:tileRect/>
          </a:gradFill>
          <a:ln>
            <a:headEnd type="none" w="med" len="med"/>
            <a:tailEnd type="none" w="med" len="med"/>
          </a:ln>
          <a:scene3d>
            <a:camera prst="orthographicFront"/>
            <a:lightRig rig="threePt" dir="t"/>
          </a:scene3d>
          <a:sp3d>
            <a:bevelT/>
          </a:sp3d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vert="horz" wrap="square" lIns="51437" tIns="25718" rIns="51437" bIns="25718" numCol="1" rtlCol="0" anchor="t" anchorCtr="0" compatLnSpc="1">
            <a:prstTxWarp prst="textNoShape">
              <a:avLst/>
            </a:prstTxWarp>
          </a:bodyPr>
          <a:lstStyle/>
          <a:p>
            <a:pPr algn="ctr" defTabSz="2348508"/>
            <a:r>
              <a:rPr lang="en-US" sz="1125" dirty="0">
                <a:solidFill>
                  <a:schemeClr val="tx1"/>
                </a:solidFill>
                <a:latin typeface="Arial" charset="0"/>
              </a:rPr>
              <a:t>CTA</a:t>
            </a:r>
            <a:br>
              <a:rPr lang="en-US" sz="1125" dirty="0">
                <a:solidFill>
                  <a:schemeClr val="tx1"/>
                </a:solidFill>
                <a:latin typeface="Arial" charset="0"/>
              </a:rPr>
            </a:br>
            <a:r>
              <a:rPr lang="en-US" sz="1125" dirty="0">
                <a:solidFill>
                  <a:schemeClr val="tx1"/>
                </a:solidFill>
                <a:latin typeface="Arial" charset="0"/>
              </a:rPr>
              <a:t>tape server</a:t>
            </a:r>
          </a:p>
        </p:txBody>
      </p:sp>
      <p:sp>
        <p:nvSpPr>
          <p:cNvPr id="136" name="Rounded Rectangle 135"/>
          <p:cNvSpPr/>
          <p:nvPr/>
        </p:nvSpPr>
        <p:spPr bwMode="auto">
          <a:xfrm>
            <a:off x="6695249" y="4896034"/>
            <a:ext cx="1181580" cy="667099"/>
          </a:xfrm>
          <a:prstGeom prst="roundRect">
            <a:avLst/>
          </a:prstGeom>
          <a:gradFill flip="none" rotWithShape="1">
            <a:gsLst>
              <a:gs pos="0">
                <a:srgbClr val="819DEB">
                  <a:tint val="66000"/>
                  <a:satMod val="160000"/>
                </a:srgbClr>
              </a:gs>
              <a:gs pos="50000">
                <a:srgbClr val="819DEB">
                  <a:tint val="44500"/>
                  <a:satMod val="160000"/>
                </a:srgbClr>
              </a:gs>
              <a:gs pos="100000">
                <a:srgbClr val="819DEB">
                  <a:tint val="23500"/>
                  <a:satMod val="160000"/>
                </a:srgbClr>
              </a:gs>
            </a:gsLst>
            <a:lin ang="16200000" scaled="1"/>
            <a:tileRect/>
          </a:gradFill>
          <a:ln>
            <a:headEnd type="none" w="med" len="med"/>
            <a:tailEnd type="none" w="med" len="med"/>
          </a:ln>
          <a:scene3d>
            <a:camera prst="orthographicFront"/>
            <a:lightRig rig="threePt" dir="t"/>
          </a:scene3d>
          <a:sp3d>
            <a:bevelT/>
          </a:sp3d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vert="horz" wrap="square" lIns="51437" tIns="25718" rIns="51437" bIns="25718" numCol="1" rtlCol="0" anchor="t" anchorCtr="0" compatLnSpc="1">
            <a:prstTxWarp prst="textNoShape">
              <a:avLst/>
            </a:prstTxWarp>
          </a:bodyPr>
          <a:lstStyle/>
          <a:p>
            <a:pPr algn="ctr" defTabSz="2348508"/>
            <a:r>
              <a:rPr lang="en-US" sz="1125" dirty="0">
                <a:solidFill>
                  <a:schemeClr val="tx1"/>
                </a:solidFill>
                <a:latin typeface="Arial" charset="0"/>
              </a:rPr>
              <a:t>CTA</a:t>
            </a:r>
            <a:br>
              <a:rPr lang="en-US" sz="1125" dirty="0">
                <a:solidFill>
                  <a:schemeClr val="tx1"/>
                </a:solidFill>
                <a:latin typeface="Arial" charset="0"/>
              </a:rPr>
            </a:br>
            <a:r>
              <a:rPr lang="en-US" sz="1125" dirty="0">
                <a:solidFill>
                  <a:schemeClr val="tx1"/>
                </a:solidFill>
                <a:latin typeface="Arial" charset="0"/>
              </a:rPr>
              <a:t>tape server</a:t>
            </a:r>
          </a:p>
        </p:txBody>
      </p:sp>
      <p:grpSp>
        <p:nvGrpSpPr>
          <p:cNvPr id="14" name="Group 13"/>
          <p:cNvGrpSpPr/>
          <p:nvPr/>
        </p:nvGrpSpPr>
        <p:grpSpPr>
          <a:xfrm>
            <a:off x="0" y="-7378"/>
            <a:ext cx="9911022" cy="970402"/>
            <a:chOff x="0" y="-7576591"/>
            <a:chExt cx="17597170" cy="1725108"/>
          </a:xfrm>
        </p:grpSpPr>
        <p:grpSp>
          <p:nvGrpSpPr>
            <p:cNvPr id="15" name="Group 14"/>
            <p:cNvGrpSpPr/>
            <p:nvPr/>
          </p:nvGrpSpPr>
          <p:grpSpPr>
            <a:xfrm>
              <a:off x="0" y="-7576591"/>
              <a:ext cx="17597170" cy="1725108"/>
              <a:chOff x="-187027" y="2676301"/>
              <a:chExt cx="21948477" cy="2762656"/>
            </a:xfrm>
          </p:grpSpPr>
          <p:pic>
            <p:nvPicPr>
              <p:cNvPr id="18" name="Picture 17"/>
              <p:cNvPicPr>
                <a:picLocks noChangeAspect="1" noChangeArrowheads="1"/>
              </p:cNvPicPr>
              <p:nvPr/>
            </p:nvPicPr>
            <p:blipFill>
              <a:blip r:embed="rId3" cstate="print"/>
              <a:srcRect/>
              <a:stretch>
                <a:fillRect/>
              </a:stretch>
            </p:blipFill>
            <p:spPr bwMode="auto">
              <a:xfrm>
                <a:off x="-187027" y="2676301"/>
                <a:ext cx="21948477" cy="2762656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19" name="Image 4" descr="logooutline.eps"/>
              <p:cNvPicPr>
                <a:picLocks noChangeAspect="1"/>
              </p:cNvPicPr>
              <p:nvPr/>
            </p:nvPicPr>
            <p:blipFill>
              <a:blip r:embed="rId4" cstate="print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tretch>
                <a:fillRect/>
              </a:stretch>
            </p:blipFill>
            <p:spPr>
              <a:xfrm>
                <a:off x="26097" y="2923298"/>
                <a:ext cx="2073568" cy="2453569"/>
              </a:xfrm>
              <a:prstGeom prst="rect">
                <a:avLst/>
              </a:prstGeom>
            </p:spPr>
          </p:pic>
        </p:grpSp>
        <p:sp>
          <p:nvSpPr>
            <p:cNvPr id="16" name="Text Box 15"/>
            <p:cNvSpPr txBox="1">
              <a:spLocks noChangeArrowheads="1"/>
            </p:cNvSpPr>
            <p:nvPr/>
          </p:nvSpPr>
          <p:spPr bwMode="auto">
            <a:xfrm>
              <a:off x="1834446" y="-7522840"/>
              <a:ext cx="13087170" cy="164142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ctr" defTabSz="1882768"/>
              <a:r>
                <a:rPr lang="en-US" sz="5400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What is CTA – 1 of 3</a:t>
              </a:r>
            </a:p>
          </p:txBody>
        </p:sp>
      </p:grpSp>
      <p:sp>
        <p:nvSpPr>
          <p:cNvPr id="28" name="Rounded Rectangle 27"/>
          <p:cNvSpPr/>
          <p:nvPr/>
        </p:nvSpPr>
        <p:spPr bwMode="auto">
          <a:xfrm>
            <a:off x="6351882" y="1978225"/>
            <a:ext cx="3439913" cy="3794818"/>
          </a:xfrm>
          <a:prstGeom prst="roundRect">
            <a:avLst>
              <a:gd name="adj" fmla="val 7235"/>
            </a:avLst>
          </a:prstGeom>
          <a:noFill/>
          <a:ln w="38100" cap="flat" cmpd="sng" algn="ctr">
            <a:solidFill>
              <a:schemeClr val="tx1"/>
            </a:solidFill>
            <a:prstDash val="lgDash"/>
            <a:round/>
            <a:headEnd type="none" w="med" len="med"/>
            <a:tailEnd type="none" w="med" len="med"/>
          </a:ln>
          <a:effectLst/>
        </p:spPr>
        <p:txBody>
          <a:bodyPr vert="horz" wrap="square" lIns="51437" tIns="25718" rIns="51437" bIns="25718" numCol="1" rtlCol="0" anchor="t" anchorCtr="0" compatLnSpc="1">
            <a:prstTxWarp prst="textNoShape">
              <a:avLst/>
            </a:prstTxWarp>
          </a:bodyPr>
          <a:lstStyle/>
          <a:p>
            <a:pPr defTabSz="2348508"/>
            <a:endParaRPr lang="en-US" sz="1125" dirty="0"/>
          </a:p>
        </p:txBody>
      </p:sp>
      <p:sp>
        <p:nvSpPr>
          <p:cNvPr id="29" name="TextBox 28"/>
          <p:cNvSpPr txBox="1"/>
          <p:nvPr/>
        </p:nvSpPr>
        <p:spPr>
          <a:xfrm>
            <a:off x="7298436" y="2097666"/>
            <a:ext cx="1643399" cy="26545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25" b="1" dirty="0"/>
              <a:t>Central CTA instance</a:t>
            </a:r>
          </a:p>
        </p:txBody>
      </p:sp>
      <p:sp>
        <p:nvSpPr>
          <p:cNvPr id="117" name="Rounded Rectangle 116"/>
          <p:cNvSpPr/>
          <p:nvPr/>
        </p:nvSpPr>
        <p:spPr bwMode="auto">
          <a:xfrm>
            <a:off x="6635749" y="2460368"/>
            <a:ext cx="1181580" cy="667099"/>
          </a:xfrm>
          <a:prstGeom prst="roundRect">
            <a:avLst/>
          </a:prstGeom>
          <a:gradFill flip="none" rotWithShape="1">
            <a:gsLst>
              <a:gs pos="0">
                <a:srgbClr val="819DEB">
                  <a:tint val="66000"/>
                  <a:satMod val="160000"/>
                </a:srgbClr>
              </a:gs>
              <a:gs pos="50000">
                <a:srgbClr val="819DEB">
                  <a:tint val="44500"/>
                  <a:satMod val="160000"/>
                </a:srgbClr>
              </a:gs>
              <a:gs pos="100000">
                <a:srgbClr val="819DEB">
                  <a:tint val="23500"/>
                  <a:satMod val="160000"/>
                </a:srgbClr>
              </a:gs>
            </a:gsLst>
            <a:lin ang="16200000" scaled="1"/>
            <a:tileRect/>
          </a:gradFill>
          <a:ln>
            <a:headEnd type="none" w="med" len="med"/>
            <a:tailEnd type="none" w="med" len="med"/>
          </a:ln>
          <a:scene3d>
            <a:camera prst="orthographicFront"/>
            <a:lightRig rig="threePt" dir="t"/>
          </a:scene3d>
          <a:sp3d>
            <a:bevelT/>
          </a:sp3d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vert="horz" wrap="square" lIns="51437" tIns="25718" rIns="51437" bIns="25718" numCol="1" rtlCol="0" anchor="t" anchorCtr="0" compatLnSpc="1">
            <a:prstTxWarp prst="textNoShape">
              <a:avLst/>
            </a:prstTxWarp>
          </a:bodyPr>
          <a:lstStyle/>
          <a:p>
            <a:pPr algn="ctr" defTabSz="2348508"/>
            <a:r>
              <a:rPr lang="en-US" sz="1125" dirty="0">
                <a:solidFill>
                  <a:schemeClr val="tx1"/>
                </a:solidFill>
                <a:latin typeface="Arial" charset="0"/>
              </a:rPr>
              <a:t>CTA</a:t>
            </a:r>
          </a:p>
          <a:p>
            <a:pPr algn="ctr" defTabSz="2348508"/>
            <a:r>
              <a:rPr lang="en-US" sz="1125" dirty="0">
                <a:solidFill>
                  <a:schemeClr val="tx1"/>
                </a:solidFill>
                <a:latin typeface="Arial" charset="0"/>
              </a:rPr>
              <a:t>front-end</a:t>
            </a:r>
          </a:p>
        </p:txBody>
      </p:sp>
      <p:sp>
        <p:nvSpPr>
          <p:cNvPr id="31" name="Rounded Rectangle 30"/>
          <p:cNvSpPr/>
          <p:nvPr/>
        </p:nvSpPr>
        <p:spPr bwMode="auto">
          <a:xfrm>
            <a:off x="3679143" y="2457931"/>
            <a:ext cx="1181580" cy="672207"/>
          </a:xfrm>
          <a:prstGeom prst="roundRect">
            <a:avLst/>
          </a:prstGeom>
          <a:gradFill flip="none" rotWithShape="1">
            <a:gsLst>
              <a:gs pos="0">
                <a:srgbClr val="819DEB">
                  <a:tint val="66000"/>
                  <a:satMod val="160000"/>
                </a:srgbClr>
              </a:gs>
              <a:gs pos="50000">
                <a:srgbClr val="819DEB">
                  <a:tint val="44500"/>
                  <a:satMod val="160000"/>
                </a:srgbClr>
              </a:gs>
              <a:gs pos="100000">
                <a:srgbClr val="819DEB">
                  <a:tint val="23500"/>
                  <a:satMod val="160000"/>
                </a:srgbClr>
              </a:gs>
            </a:gsLst>
            <a:lin ang="16200000" scaled="1"/>
            <a:tileRect/>
          </a:gradFill>
          <a:ln>
            <a:headEnd type="none" w="med" len="med"/>
            <a:tailEnd type="none" w="med" len="med"/>
          </a:ln>
          <a:scene3d>
            <a:camera prst="orthographicFront"/>
            <a:lightRig rig="threePt" dir="t"/>
          </a:scene3d>
          <a:sp3d extrusionH="254000">
            <a:bevelT/>
          </a:sp3d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vert="horz" wrap="square" lIns="51437" tIns="25718" rIns="51437" bIns="25718" numCol="1" rtlCol="0" anchor="t" anchorCtr="0" compatLnSpc="1">
            <a:prstTxWarp prst="textNoShape">
              <a:avLst/>
            </a:prstTxWarp>
          </a:bodyPr>
          <a:lstStyle/>
          <a:p>
            <a:pPr algn="ctr" defTabSz="2348508"/>
            <a:r>
              <a:rPr lang="en-US" sz="1125" dirty="0">
                <a:solidFill>
                  <a:schemeClr val="tx1"/>
                </a:solidFill>
                <a:latin typeface="Arial" charset="0"/>
              </a:rPr>
              <a:t>EOS</a:t>
            </a:r>
          </a:p>
          <a:p>
            <a:pPr algn="ctr" defTabSz="2348508"/>
            <a:r>
              <a:rPr lang="en-US" sz="1125" dirty="0">
                <a:solidFill>
                  <a:schemeClr val="tx1"/>
                </a:solidFill>
                <a:latin typeface="Arial" charset="0"/>
              </a:rPr>
              <a:t>namespace and redirector</a:t>
            </a:r>
          </a:p>
        </p:txBody>
      </p:sp>
      <p:sp>
        <p:nvSpPr>
          <p:cNvPr id="36" name="Folded Corner 35"/>
          <p:cNvSpPr/>
          <p:nvPr/>
        </p:nvSpPr>
        <p:spPr bwMode="auto">
          <a:xfrm>
            <a:off x="8206149" y="2533572"/>
            <a:ext cx="1493649" cy="773743"/>
          </a:xfrm>
          <a:prstGeom prst="foldedCorner">
            <a:avLst/>
          </a:prstGeom>
          <a:solidFill>
            <a:srgbClr val="EFEFEF"/>
          </a:solidFill>
          <a:ln>
            <a:headEnd type="none" w="med" len="med"/>
            <a:tailEnd type="none" w="med" len="med"/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vert="horz" wrap="square" lIns="51437" tIns="25718" rIns="51437" bIns="25718" numCol="1" rtlCol="0" anchor="t" anchorCtr="0" compatLnSpc="1">
            <a:prstTxWarp prst="textNoShape">
              <a:avLst/>
            </a:prstTxWarp>
          </a:bodyPr>
          <a:lstStyle/>
          <a:p>
            <a:pPr defTabSz="2348508"/>
            <a:r>
              <a:rPr lang="en-US" sz="900" dirty="0">
                <a:solidFill>
                  <a:schemeClr val="tx1"/>
                </a:solidFill>
                <a:latin typeface="Arial" charset="0"/>
              </a:rPr>
              <a:t>Tape file catalogue,</a:t>
            </a:r>
            <a:br>
              <a:rPr lang="en-US" sz="900" dirty="0">
                <a:solidFill>
                  <a:schemeClr val="tx1"/>
                </a:solidFill>
                <a:latin typeface="Arial" charset="0"/>
              </a:rPr>
            </a:br>
            <a:r>
              <a:rPr lang="en-US" sz="900" dirty="0">
                <a:solidFill>
                  <a:schemeClr val="tx1"/>
                </a:solidFill>
                <a:latin typeface="Arial" charset="0"/>
              </a:rPr>
              <a:t>archive / retrieve queues,</a:t>
            </a:r>
            <a:br>
              <a:rPr lang="en-US" sz="900" dirty="0">
                <a:solidFill>
                  <a:schemeClr val="tx1"/>
                </a:solidFill>
                <a:latin typeface="Arial" charset="0"/>
              </a:rPr>
            </a:br>
            <a:r>
              <a:rPr lang="en-US" sz="900" dirty="0">
                <a:solidFill>
                  <a:schemeClr val="tx1"/>
                </a:solidFill>
                <a:latin typeface="Arial" charset="0"/>
              </a:rPr>
              <a:t>tape drive statuses,</a:t>
            </a:r>
            <a:br>
              <a:rPr lang="en-US" sz="900" dirty="0">
                <a:solidFill>
                  <a:schemeClr val="tx1"/>
                </a:solidFill>
                <a:latin typeface="Arial" charset="0"/>
              </a:rPr>
            </a:br>
            <a:r>
              <a:rPr lang="en-US" sz="900" dirty="0">
                <a:solidFill>
                  <a:schemeClr val="tx1"/>
                </a:solidFill>
                <a:latin typeface="Arial" charset="0"/>
              </a:rPr>
              <a:t>archive routes and</a:t>
            </a:r>
          </a:p>
          <a:p>
            <a:pPr defTabSz="2348508"/>
            <a:r>
              <a:rPr lang="en-US" sz="900" dirty="0">
                <a:solidFill>
                  <a:schemeClr val="tx1"/>
                </a:solidFill>
                <a:latin typeface="Arial" charset="0"/>
              </a:rPr>
              <a:t>mount policies</a:t>
            </a:r>
          </a:p>
        </p:txBody>
      </p:sp>
      <p:cxnSp>
        <p:nvCxnSpPr>
          <p:cNvPr id="37" name="Straight Connector 36"/>
          <p:cNvCxnSpPr>
            <a:stCxn id="36" idx="2"/>
            <a:endCxn id="127" idx="3"/>
          </p:cNvCxnSpPr>
          <p:nvPr/>
        </p:nvCxnSpPr>
        <p:spPr bwMode="auto">
          <a:xfrm flipH="1">
            <a:off x="7817329" y="3307315"/>
            <a:ext cx="1135645" cy="723713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lgDash"/>
            <a:round/>
            <a:headEnd type="none" w="med" len="med"/>
            <a:tailEnd type="none" w="med" len="med"/>
          </a:ln>
          <a:effectLst/>
        </p:spPr>
      </p:cxnSp>
      <p:sp>
        <p:nvSpPr>
          <p:cNvPr id="38" name="TextBox 37"/>
          <p:cNvSpPr txBox="1"/>
          <p:nvPr/>
        </p:nvSpPr>
        <p:spPr>
          <a:xfrm>
            <a:off x="7245179" y="4452751"/>
            <a:ext cx="15799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/>
              <a:t>Scheduling information</a:t>
            </a:r>
          </a:p>
          <a:p>
            <a:r>
              <a:rPr lang="en-US" sz="900" dirty="0"/>
              <a:t>and tape file locations</a:t>
            </a:r>
          </a:p>
        </p:txBody>
      </p:sp>
      <p:cxnSp>
        <p:nvCxnSpPr>
          <p:cNvPr id="39" name="Straight Connector 38"/>
          <p:cNvCxnSpPr>
            <a:stCxn id="31" idx="3"/>
            <a:endCxn id="117" idx="1"/>
          </p:cNvCxnSpPr>
          <p:nvPr/>
        </p:nvCxnSpPr>
        <p:spPr bwMode="auto">
          <a:xfrm flipV="1">
            <a:off x="4860723" y="2793918"/>
            <a:ext cx="1775025" cy="116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rgbClr val="777777"/>
            </a:solidFill>
            <a:prstDash val="solid"/>
            <a:round/>
            <a:headEnd type="none" w="med" len="med"/>
            <a:tailEnd type="arrow" w="med" len="med"/>
          </a:ln>
          <a:effectLst/>
        </p:spPr>
      </p:cxnSp>
      <p:grpSp>
        <p:nvGrpSpPr>
          <p:cNvPr id="41" name="Group 40"/>
          <p:cNvGrpSpPr/>
          <p:nvPr/>
        </p:nvGrpSpPr>
        <p:grpSpPr>
          <a:xfrm>
            <a:off x="8772853" y="4015678"/>
            <a:ext cx="854286" cy="1636940"/>
            <a:chOff x="17978614" y="15198377"/>
            <a:chExt cx="2108184" cy="4568243"/>
          </a:xfrm>
        </p:grpSpPr>
        <p:sp>
          <p:nvSpPr>
            <p:cNvPr id="93" name="Rectangle 92"/>
            <p:cNvSpPr/>
            <p:nvPr/>
          </p:nvSpPr>
          <p:spPr bwMode="auto">
            <a:xfrm>
              <a:off x="18102790" y="19531326"/>
              <a:ext cx="326026" cy="235294"/>
            </a:xfrm>
            <a:prstGeom prst="rect">
              <a:avLst/>
            </a:prstGeom>
            <a:ln>
              <a:headEnd type="none" w="med" len="med"/>
              <a:tailEnd type="none" w="med" len="med"/>
            </a:ln>
          </p:spPr>
          <p:style>
            <a:lnRef idx="0">
              <a:schemeClr val="dk1"/>
            </a:lnRef>
            <a:fillRef idx="3">
              <a:schemeClr val="dk1"/>
            </a:fillRef>
            <a:effectRef idx="3">
              <a:schemeClr val="dk1"/>
            </a:effectRef>
            <a:fontRef idx="minor">
              <a:schemeClr val="lt1"/>
            </a:fontRef>
          </p:style>
          <p:txBody>
            <a:bodyPr vert="horz" wrap="square" lIns="51437" tIns="25718" rIns="51437" bIns="25718" numCol="1" rtlCol="0" anchor="t" anchorCtr="0" compatLnSpc="1">
              <a:prstTxWarp prst="textNoShape">
                <a:avLst/>
              </a:prstTxWarp>
            </a:bodyPr>
            <a:lstStyle/>
            <a:p>
              <a:pPr defTabSz="2348508"/>
              <a:endParaRPr lang="en-US" sz="200">
                <a:solidFill>
                  <a:schemeClr val="tx1"/>
                </a:solidFill>
                <a:latin typeface="Arial" charset="0"/>
              </a:endParaRPr>
            </a:p>
          </p:txBody>
        </p:sp>
        <p:grpSp>
          <p:nvGrpSpPr>
            <p:cNvPr id="95" name="Group 94"/>
            <p:cNvGrpSpPr/>
            <p:nvPr/>
          </p:nvGrpSpPr>
          <p:grpSpPr>
            <a:xfrm>
              <a:off x="18033832" y="16021847"/>
              <a:ext cx="1726536" cy="3100230"/>
              <a:chOff x="12333766" y="21521575"/>
              <a:chExt cx="1726536" cy="3100230"/>
            </a:xfrm>
          </p:grpSpPr>
          <p:sp>
            <p:nvSpPr>
              <p:cNvPr id="99" name="Rectangle 98"/>
              <p:cNvSpPr/>
              <p:nvPr/>
            </p:nvSpPr>
            <p:spPr bwMode="auto">
              <a:xfrm>
                <a:off x="12333766" y="21521575"/>
                <a:ext cx="1726536" cy="3100230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51437" tIns="25718" rIns="51437" bIns="25718" numCol="1" rtlCol="0" anchor="t" anchorCtr="0" compatLnSpc="1">
                <a:prstTxWarp prst="textNoShape">
                  <a:avLst/>
                </a:prstTxWarp>
              </a:bodyPr>
              <a:lstStyle/>
              <a:p>
                <a:pPr defTabSz="2348508"/>
                <a:endParaRPr lang="en-US" sz="400"/>
              </a:p>
            </p:txBody>
          </p:sp>
          <p:grpSp>
            <p:nvGrpSpPr>
              <p:cNvPr id="100" name="Group 99"/>
              <p:cNvGrpSpPr/>
              <p:nvPr/>
            </p:nvGrpSpPr>
            <p:grpSpPr>
              <a:xfrm>
                <a:off x="12533089" y="22665224"/>
                <a:ext cx="1149661" cy="605293"/>
                <a:chOff x="9394184" y="20682500"/>
                <a:chExt cx="1164474" cy="649325"/>
              </a:xfrm>
            </p:grpSpPr>
            <p:sp>
              <p:nvSpPr>
                <p:cNvPr id="111" name="Rectangle 110"/>
                <p:cNvSpPr/>
                <p:nvPr/>
              </p:nvSpPr>
              <p:spPr>
                <a:xfrm>
                  <a:off x="9394184" y="20682500"/>
                  <a:ext cx="1164474" cy="649325"/>
                </a:xfrm>
                <a:prstGeom prst="rect">
                  <a:avLst/>
                </a:prstGeom>
                <a:scene3d>
                  <a:camera prst="orthographicFront"/>
                  <a:lightRig rig="threePt" dir="t"/>
                </a:scene3d>
                <a:sp3d>
                  <a:bevelT/>
                </a:sp3d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t" anchorCtr="0"/>
                <a:lstStyle/>
                <a:p>
                  <a:r>
                    <a:rPr lang="en-US" sz="400" dirty="0">
                      <a:solidFill>
                        <a:prstClr val="black"/>
                      </a:solidFill>
                    </a:rPr>
                    <a:t>Tape drive</a:t>
                  </a:r>
                </a:p>
              </p:txBody>
            </p:sp>
            <p:sp>
              <p:nvSpPr>
                <p:cNvPr id="112" name="Rectangle 111"/>
                <p:cNvSpPr/>
                <p:nvPr/>
              </p:nvSpPr>
              <p:spPr bwMode="auto">
                <a:xfrm>
                  <a:off x="9516047" y="21014354"/>
                  <a:ext cx="757382" cy="154632"/>
                </a:xfrm>
                <a:prstGeom prst="rect">
                  <a:avLst/>
                </a:prstGeom>
                <a:ln>
                  <a:headEnd type="none" w="med" len="med"/>
                  <a:tailEnd type="none" w="med" len="med"/>
                </a:ln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vert="horz" wrap="square" lIns="51437" tIns="25718" rIns="51437" bIns="25718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defTabSz="2348508"/>
                  <a:endParaRPr lang="en-US" sz="400">
                    <a:solidFill>
                      <a:schemeClr val="tx1"/>
                    </a:solidFill>
                    <a:latin typeface="Arial" charset="0"/>
                  </a:endParaRPr>
                </a:p>
              </p:txBody>
            </p:sp>
          </p:grpSp>
          <p:grpSp>
            <p:nvGrpSpPr>
              <p:cNvPr id="101" name="Group 100"/>
              <p:cNvGrpSpPr/>
              <p:nvPr/>
            </p:nvGrpSpPr>
            <p:grpSpPr>
              <a:xfrm>
                <a:off x="12533089" y="23297797"/>
                <a:ext cx="1149661" cy="605293"/>
                <a:chOff x="9394184" y="20682500"/>
                <a:chExt cx="1164474" cy="649325"/>
              </a:xfrm>
            </p:grpSpPr>
            <p:sp>
              <p:nvSpPr>
                <p:cNvPr id="109" name="Rectangle 108"/>
                <p:cNvSpPr/>
                <p:nvPr/>
              </p:nvSpPr>
              <p:spPr>
                <a:xfrm>
                  <a:off x="9394184" y="20682500"/>
                  <a:ext cx="1164474" cy="649325"/>
                </a:xfrm>
                <a:prstGeom prst="rect">
                  <a:avLst/>
                </a:prstGeom>
                <a:scene3d>
                  <a:camera prst="orthographicFront"/>
                  <a:lightRig rig="threePt" dir="t"/>
                </a:scene3d>
                <a:sp3d>
                  <a:bevelT/>
                </a:sp3d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t" anchorCtr="0"/>
                <a:lstStyle/>
                <a:p>
                  <a:r>
                    <a:rPr lang="en-US" sz="400" dirty="0">
                      <a:solidFill>
                        <a:prstClr val="black"/>
                      </a:solidFill>
                    </a:rPr>
                    <a:t>Tape drive</a:t>
                  </a:r>
                </a:p>
              </p:txBody>
            </p:sp>
            <p:sp>
              <p:nvSpPr>
                <p:cNvPr id="110" name="Rectangle 109"/>
                <p:cNvSpPr/>
                <p:nvPr/>
              </p:nvSpPr>
              <p:spPr bwMode="auto">
                <a:xfrm>
                  <a:off x="9516047" y="21014354"/>
                  <a:ext cx="757382" cy="154632"/>
                </a:xfrm>
                <a:prstGeom prst="rect">
                  <a:avLst/>
                </a:prstGeom>
                <a:ln>
                  <a:headEnd type="none" w="med" len="med"/>
                  <a:tailEnd type="none" w="med" len="med"/>
                </a:ln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vert="horz" wrap="square" lIns="51437" tIns="25718" rIns="51437" bIns="25718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defTabSz="2348508"/>
                  <a:endParaRPr lang="en-US" sz="400">
                    <a:solidFill>
                      <a:schemeClr val="tx1"/>
                    </a:solidFill>
                    <a:latin typeface="Arial" charset="0"/>
                  </a:endParaRPr>
                </a:p>
              </p:txBody>
            </p:sp>
          </p:grpSp>
          <p:grpSp>
            <p:nvGrpSpPr>
              <p:cNvPr id="103" name="Group 102"/>
              <p:cNvGrpSpPr/>
              <p:nvPr/>
            </p:nvGrpSpPr>
            <p:grpSpPr>
              <a:xfrm>
                <a:off x="12533089" y="23917365"/>
                <a:ext cx="1149661" cy="605293"/>
                <a:chOff x="9394184" y="20682500"/>
                <a:chExt cx="1164474" cy="649325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394184" y="20682500"/>
                  <a:ext cx="1164474" cy="649325"/>
                </a:xfrm>
                <a:prstGeom prst="rect">
                  <a:avLst/>
                </a:prstGeom>
                <a:scene3d>
                  <a:camera prst="orthographicFront"/>
                  <a:lightRig rig="threePt" dir="t"/>
                </a:scene3d>
                <a:sp3d>
                  <a:bevelT/>
                </a:sp3d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t" anchorCtr="0"/>
                <a:lstStyle/>
                <a:p>
                  <a:r>
                    <a:rPr lang="en-US" sz="400" dirty="0">
                      <a:solidFill>
                        <a:prstClr val="black"/>
                      </a:solidFill>
                    </a:rPr>
                    <a:t>Tape drive</a:t>
                  </a:r>
                </a:p>
              </p:txBody>
            </p:sp>
            <p:sp>
              <p:nvSpPr>
                <p:cNvPr id="108" name="Rectangle 107"/>
                <p:cNvSpPr/>
                <p:nvPr/>
              </p:nvSpPr>
              <p:spPr bwMode="auto">
                <a:xfrm>
                  <a:off x="9516047" y="21014354"/>
                  <a:ext cx="757382" cy="154632"/>
                </a:xfrm>
                <a:prstGeom prst="rect">
                  <a:avLst/>
                </a:prstGeom>
                <a:ln>
                  <a:headEnd type="none" w="med" len="med"/>
                  <a:tailEnd type="none" w="med" len="med"/>
                </a:ln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vert="horz" wrap="square" lIns="51437" tIns="25718" rIns="51437" bIns="25718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defTabSz="2348508"/>
                  <a:endParaRPr lang="en-US" sz="400">
                    <a:solidFill>
                      <a:schemeClr val="tx1"/>
                    </a:solidFill>
                    <a:latin typeface="Arial" charset="0"/>
                  </a:endParaRPr>
                </a:p>
              </p:txBody>
            </p:sp>
          </p:grpSp>
          <p:grpSp>
            <p:nvGrpSpPr>
              <p:cNvPr id="104" name="Group 103"/>
              <p:cNvGrpSpPr/>
              <p:nvPr/>
            </p:nvGrpSpPr>
            <p:grpSpPr>
              <a:xfrm>
                <a:off x="12536125" y="22052793"/>
                <a:ext cx="1149661" cy="605293"/>
                <a:chOff x="9394184" y="20682500"/>
                <a:chExt cx="1164474" cy="649325"/>
              </a:xfrm>
            </p:grpSpPr>
            <p:sp>
              <p:nvSpPr>
                <p:cNvPr id="105" name="Rectangle 104"/>
                <p:cNvSpPr/>
                <p:nvPr/>
              </p:nvSpPr>
              <p:spPr>
                <a:xfrm>
                  <a:off x="9394184" y="20682500"/>
                  <a:ext cx="1164474" cy="649325"/>
                </a:xfrm>
                <a:prstGeom prst="rect">
                  <a:avLst/>
                </a:prstGeom>
                <a:scene3d>
                  <a:camera prst="orthographicFront"/>
                  <a:lightRig rig="threePt" dir="t"/>
                </a:scene3d>
                <a:sp3d>
                  <a:bevelT/>
                </a:sp3d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t" anchorCtr="0"/>
                <a:lstStyle/>
                <a:p>
                  <a:r>
                    <a:rPr lang="en-US" sz="400" dirty="0">
                      <a:solidFill>
                        <a:prstClr val="black"/>
                      </a:solidFill>
                    </a:rPr>
                    <a:t>Tape drive</a:t>
                  </a:r>
                </a:p>
              </p:txBody>
            </p:sp>
            <p:sp>
              <p:nvSpPr>
                <p:cNvPr id="106" name="Rectangle 105"/>
                <p:cNvSpPr/>
                <p:nvPr/>
              </p:nvSpPr>
              <p:spPr bwMode="auto">
                <a:xfrm>
                  <a:off x="9516047" y="21014354"/>
                  <a:ext cx="757382" cy="154632"/>
                </a:xfrm>
                <a:prstGeom prst="rect">
                  <a:avLst/>
                </a:prstGeom>
                <a:ln>
                  <a:headEnd type="none" w="med" len="med"/>
                  <a:tailEnd type="none" w="med" len="med"/>
                </a:ln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vert="horz" wrap="square" lIns="51437" tIns="25718" rIns="51437" bIns="25718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defTabSz="2348508"/>
                  <a:endParaRPr lang="en-US" sz="400">
                    <a:solidFill>
                      <a:schemeClr val="tx1"/>
                    </a:solidFill>
                    <a:latin typeface="Arial" charset="0"/>
                  </a:endParaRPr>
                </a:p>
              </p:txBody>
            </p:sp>
          </p:grpSp>
        </p:grpSp>
        <p:sp>
          <p:nvSpPr>
            <p:cNvPr id="96" name="Freeform 95"/>
            <p:cNvSpPr/>
            <p:nvPr/>
          </p:nvSpPr>
          <p:spPr bwMode="auto">
            <a:xfrm>
              <a:off x="17978614" y="15198377"/>
              <a:ext cx="2108184" cy="4319320"/>
            </a:xfrm>
            <a:custGeom>
              <a:avLst/>
              <a:gdLst>
                <a:gd name="connsiteX0" fmla="*/ 919434 w 2587032"/>
                <a:gd name="connsiteY0" fmla="*/ 1774610 h 4319320"/>
                <a:gd name="connsiteX1" fmla="*/ 156285 w 2587032"/>
                <a:gd name="connsiteY1" fmla="*/ 2663980 h 4319320"/>
                <a:gd name="connsiteX2" fmla="*/ 919434 w 2587032"/>
                <a:gd name="connsiteY2" fmla="*/ 3553350 h 4319320"/>
                <a:gd name="connsiteX3" fmla="*/ 1682583 w 2587032"/>
                <a:gd name="connsiteY3" fmla="*/ 2663980 h 4319320"/>
                <a:gd name="connsiteX4" fmla="*/ 919434 w 2587032"/>
                <a:gd name="connsiteY4" fmla="*/ 1774610 h 4319320"/>
                <a:gd name="connsiteX5" fmla="*/ 0 w 2587032"/>
                <a:gd name="connsiteY5" fmla="*/ 0 h 4319320"/>
                <a:gd name="connsiteX6" fmla="*/ 2587032 w 2587032"/>
                <a:gd name="connsiteY6" fmla="*/ 0 h 4319320"/>
                <a:gd name="connsiteX7" fmla="*/ 2587032 w 2587032"/>
                <a:gd name="connsiteY7" fmla="*/ 4319320 h 4319320"/>
                <a:gd name="connsiteX8" fmla="*/ 0 w 2587032"/>
                <a:gd name="connsiteY8" fmla="*/ 4319320 h 43193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587032" h="4319320">
                  <a:moveTo>
                    <a:pt x="919434" y="1774610"/>
                  </a:moveTo>
                  <a:cubicBezTo>
                    <a:pt x="497958" y="1774610"/>
                    <a:pt x="156285" y="2172796"/>
                    <a:pt x="156285" y="2663980"/>
                  </a:cubicBezTo>
                  <a:cubicBezTo>
                    <a:pt x="156285" y="3155164"/>
                    <a:pt x="497958" y="3553350"/>
                    <a:pt x="919434" y="3553350"/>
                  </a:cubicBezTo>
                  <a:cubicBezTo>
                    <a:pt x="1340910" y="3553350"/>
                    <a:pt x="1682583" y="3155164"/>
                    <a:pt x="1682583" y="2663980"/>
                  </a:cubicBezTo>
                  <a:cubicBezTo>
                    <a:pt x="1682583" y="2172796"/>
                    <a:pt x="1340910" y="1774610"/>
                    <a:pt x="919434" y="1774610"/>
                  </a:cubicBezTo>
                  <a:close/>
                  <a:moveTo>
                    <a:pt x="0" y="0"/>
                  </a:moveTo>
                  <a:lnTo>
                    <a:pt x="2587032" y="0"/>
                  </a:lnTo>
                  <a:lnTo>
                    <a:pt x="2587032" y="4319320"/>
                  </a:lnTo>
                  <a:lnTo>
                    <a:pt x="0" y="4319320"/>
                  </a:lnTo>
                  <a:close/>
                </a:path>
              </a:pathLst>
            </a:custGeom>
            <a:ln>
              <a:headEnd type="none" w="med" len="med"/>
              <a:tailEnd type="none" w="med" len="med"/>
            </a:ln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vert="horz" wrap="square" lIns="51437" tIns="25718" rIns="51437" bIns="25718" numCol="1" rtlCol="0" anchor="t" anchorCtr="0" compatLnSpc="1">
              <a:prstTxWarp prst="textNoShape">
                <a:avLst/>
              </a:prstTxWarp>
            </a:bodyPr>
            <a:lstStyle/>
            <a:p>
              <a:pPr algn="ctr" defTabSz="2348508"/>
              <a:r>
                <a:rPr lang="en-US" sz="700" dirty="0">
                  <a:solidFill>
                    <a:schemeClr val="tx1"/>
                  </a:solidFill>
                  <a:latin typeface="Arial" charset="0"/>
                </a:rPr>
                <a:t>Tape library</a:t>
              </a:r>
            </a:p>
          </p:txBody>
        </p:sp>
        <p:sp>
          <p:nvSpPr>
            <p:cNvPr id="97" name="Rectangle 96"/>
            <p:cNvSpPr/>
            <p:nvPr/>
          </p:nvSpPr>
          <p:spPr bwMode="auto">
            <a:xfrm>
              <a:off x="19653750" y="19526728"/>
              <a:ext cx="326026" cy="235294"/>
            </a:xfrm>
            <a:prstGeom prst="rect">
              <a:avLst/>
            </a:prstGeom>
            <a:ln>
              <a:headEnd type="none" w="med" len="med"/>
              <a:tailEnd type="none" w="med" len="med"/>
            </a:ln>
          </p:spPr>
          <p:style>
            <a:lnRef idx="0">
              <a:schemeClr val="dk1"/>
            </a:lnRef>
            <a:fillRef idx="3">
              <a:schemeClr val="dk1"/>
            </a:fillRef>
            <a:effectRef idx="3">
              <a:schemeClr val="dk1"/>
            </a:effectRef>
            <a:fontRef idx="minor">
              <a:schemeClr val="lt1"/>
            </a:fontRef>
          </p:style>
          <p:txBody>
            <a:bodyPr vert="horz" wrap="square" lIns="51437" tIns="25718" rIns="51437" bIns="25718" numCol="1" rtlCol="0" anchor="t" anchorCtr="0" compatLnSpc="1">
              <a:prstTxWarp prst="textNoShape">
                <a:avLst/>
              </a:prstTxWarp>
            </a:bodyPr>
            <a:lstStyle/>
            <a:p>
              <a:pPr defTabSz="2348508"/>
              <a:endParaRPr lang="en-US" sz="200">
                <a:solidFill>
                  <a:schemeClr val="tx1"/>
                </a:solidFill>
                <a:latin typeface="Arial" charset="0"/>
              </a:endParaRPr>
            </a:p>
          </p:txBody>
        </p:sp>
        <p:sp>
          <p:nvSpPr>
            <p:cNvPr id="98" name="Rectangle 97"/>
            <p:cNvSpPr/>
            <p:nvPr/>
          </p:nvSpPr>
          <p:spPr bwMode="auto">
            <a:xfrm>
              <a:off x="18102790" y="15612598"/>
              <a:ext cx="880602" cy="1065995"/>
            </a:xfrm>
            <a:prstGeom prst="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vert="horz" wrap="square" lIns="51437" tIns="25718" rIns="51437" bIns="25718" numCol="1" rtlCol="0" anchor="t" anchorCtr="0" compatLnSpc="1">
              <a:prstTxWarp prst="textNoShape">
                <a:avLst/>
              </a:prstTxWarp>
            </a:bodyPr>
            <a:lstStyle/>
            <a:p>
              <a:pPr defTabSz="2348508"/>
              <a:endParaRPr lang="en-US" sz="600">
                <a:solidFill>
                  <a:schemeClr val="tx1"/>
                </a:solidFill>
                <a:latin typeface="Arial" charset="0"/>
              </a:endParaRPr>
            </a:p>
          </p:txBody>
        </p:sp>
      </p:grpSp>
      <p:sp>
        <p:nvSpPr>
          <p:cNvPr id="56" name="TextBox 55"/>
          <p:cNvSpPr txBox="1"/>
          <p:nvPr/>
        </p:nvSpPr>
        <p:spPr>
          <a:xfrm>
            <a:off x="3599018" y="2031903"/>
            <a:ext cx="1435009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125" b="1" dirty="0"/>
              <a:t>One EOS instance</a:t>
            </a:r>
          </a:p>
          <a:p>
            <a:pPr algn="ctr"/>
            <a:r>
              <a:rPr lang="en-US" sz="1125" b="1" dirty="0"/>
              <a:t>per experiment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7245179" y="3243202"/>
            <a:ext cx="1043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900" dirty="0"/>
              <a:t>Archive and</a:t>
            </a:r>
            <a:br>
              <a:rPr lang="en-US" sz="900" dirty="0"/>
            </a:br>
            <a:r>
              <a:rPr lang="en-US" sz="900" dirty="0"/>
              <a:t>retrieve requests</a:t>
            </a:r>
          </a:p>
        </p:txBody>
      </p:sp>
      <p:cxnSp>
        <p:nvCxnSpPr>
          <p:cNvPr id="58" name="Straight Connector 57"/>
          <p:cNvCxnSpPr>
            <a:stCxn id="127" idx="2"/>
            <a:endCxn id="126" idx="0"/>
          </p:cNvCxnSpPr>
          <p:nvPr/>
        </p:nvCxnSpPr>
        <p:spPr bwMode="auto">
          <a:xfrm flipH="1">
            <a:off x="7222821" y="4364578"/>
            <a:ext cx="3718" cy="602833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rgbClr val="777777"/>
            </a:solidFill>
            <a:prstDash val="solid"/>
            <a:round/>
            <a:headEnd type="arrow" w="med" len="med"/>
            <a:tailEnd type="arrow" w="med" len="med"/>
          </a:ln>
          <a:effectLst/>
        </p:spPr>
      </p:cxnSp>
      <p:sp>
        <p:nvSpPr>
          <p:cNvPr id="61" name="TextBox 60"/>
          <p:cNvSpPr txBox="1"/>
          <p:nvPr/>
        </p:nvSpPr>
        <p:spPr>
          <a:xfrm>
            <a:off x="5291037" y="2410763"/>
            <a:ext cx="104387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900" dirty="0"/>
              <a:t>Archive and</a:t>
            </a:r>
            <a:br>
              <a:rPr lang="en-US" sz="900" dirty="0"/>
            </a:br>
            <a:r>
              <a:rPr lang="en-US" sz="900" dirty="0"/>
              <a:t>retrieve requests</a:t>
            </a:r>
          </a:p>
        </p:txBody>
      </p:sp>
      <p:sp>
        <p:nvSpPr>
          <p:cNvPr id="68" name="Folded Corner 67"/>
          <p:cNvSpPr/>
          <p:nvPr/>
        </p:nvSpPr>
        <p:spPr bwMode="auto">
          <a:xfrm>
            <a:off x="3755338" y="3534385"/>
            <a:ext cx="1250801" cy="926472"/>
          </a:xfrm>
          <a:prstGeom prst="foldedCorner">
            <a:avLst/>
          </a:prstGeom>
          <a:solidFill>
            <a:srgbClr val="EFEFEF"/>
          </a:solidFill>
          <a:ln>
            <a:headEnd type="none" w="med" len="med"/>
            <a:tailEnd type="none" w="med" len="med"/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vert="horz" wrap="square" lIns="51437" tIns="25718" rIns="51437" bIns="25718" numCol="1" rtlCol="0" anchor="t" anchorCtr="0" compatLnSpc="1">
            <a:prstTxWarp prst="textNoShape">
              <a:avLst/>
            </a:prstTxWarp>
          </a:bodyPr>
          <a:lstStyle/>
          <a:p>
            <a:r>
              <a:rPr lang="en-US" sz="900" dirty="0"/>
              <a:t>Tape files appear in EOS namespace as replicas.</a:t>
            </a:r>
          </a:p>
          <a:p>
            <a:endParaRPr lang="en-US" sz="900" dirty="0"/>
          </a:p>
          <a:p>
            <a:r>
              <a:rPr lang="en-US" sz="900" dirty="0"/>
              <a:t>EOS workflow engine glues EOS to CTA </a:t>
            </a:r>
          </a:p>
        </p:txBody>
      </p:sp>
      <p:cxnSp>
        <p:nvCxnSpPr>
          <p:cNvPr id="69" name="Straight Connector 68"/>
          <p:cNvCxnSpPr>
            <a:stCxn id="31" idx="2"/>
            <a:endCxn id="68" idx="0"/>
          </p:cNvCxnSpPr>
          <p:nvPr/>
        </p:nvCxnSpPr>
        <p:spPr bwMode="auto">
          <a:xfrm>
            <a:off x="4269933" y="3130138"/>
            <a:ext cx="110806" cy="404247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lgDash"/>
            <a:round/>
            <a:headEnd type="none" w="med" len="med"/>
            <a:tailEnd type="none" w="med" len="med"/>
          </a:ln>
          <a:effectLst/>
        </p:spPr>
      </p:cxnSp>
      <p:sp>
        <p:nvSpPr>
          <p:cNvPr id="126" name="Rounded Rectangle 125"/>
          <p:cNvSpPr/>
          <p:nvPr/>
        </p:nvSpPr>
        <p:spPr bwMode="auto">
          <a:xfrm>
            <a:off x="6632030" y="4967411"/>
            <a:ext cx="1181580" cy="667099"/>
          </a:xfrm>
          <a:prstGeom prst="roundRect">
            <a:avLst/>
          </a:prstGeom>
          <a:gradFill flip="none" rotWithShape="1">
            <a:gsLst>
              <a:gs pos="0">
                <a:srgbClr val="819DEB">
                  <a:tint val="66000"/>
                  <a:satMod val="160000"/>
                </a:srgbClr>
              </a:gs>
              <a:gs pos="50000">
                <a:srgbClr val="819DEB">
                  <a:tint val="44500"/>
                  <a:satMod val="160000"/>
                </a:srgbClr>
              </a:gs>
              <a:gs pos="100000">
                <a:srgbClr val="819DEB">
                  <a:tint val="23500"/>
                  <a:satMod val="160000"/>
                </a:srgbClr>
              </a:gs>
            </a:gsLst>
            <a:lin ang="16200000" scaled="1"/>
            <a:tileRect/>
          </a:gradFill>
          <a:ln>
            <a:headEnd type="none" w="med" len="med"/>
            <a:tailEnd type="none" w="med" len="med"/>
          </a:ln>
          <a:scene3d>
            <a:camera prst="orthographicFront"/>
            <a:lightRig rig="threePt" dir="t"/>
          </a:scene3d>
          <a:sp3d>
            <a:bevelT/>
          </a:sp3d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vert="horz" wrap="square" lIns="51437" tIns="25718" rIns="51437" bIns="25718" numCol="1" rtlCol="0" anchor="t" anchorCtr="0" compatLnSpc="1">
            <a:prstTxWarp prst="textNoShape">
              <a:avLst/>
            </a:prstTxWarp>
          </a:bodyPr>
          <a:lstStyle/>
          <a:p>
            <a:pPr algn="ctr" defTabSz="2348508"/>
            <a:r>
              <a:rPr lang="en-US" sz="1125" dirty="0">
                <a:solidFill>
                  <a:schemeClr val="tx1"/>
                </a:solidFill>
                <a:latin typeface="Arial" charset="0"/>
              </a:rPr>
              <a:t>CTA</a:t>
            </a:r>
            <a:br>
              <a:rPr lang="en-US" sz="1125" dirty="0">
                <a:solidFill>
                  <a:schemeClr val="tx1"/>
                </a:solidFill>
                <a:latin typeface="Arial" charset="0"/>
              </a:rPr>
            </a:br>
            <a:r>
              <a:rPr lang="en-US" sz="1125" dirty="0">
                <a:solidFill>
                  <a:schemeClr val="tx1"/>
                </a:solidFill>
                <a:latin typeface="Arial" charset="0"/>
              </a:rPr>
              <a:t>tape server</a:t>
            </a:r>
          </a:p>
        </p:txBody>
      </p:sp>
      <p:sp>
        <p:nvSpPr>
          <p:cNvPr id="127" name="Rounded Rectangle 126"/>
          <p:cNvSpPr/>
          <p:nvPr/>
        </p:nvSpPr>
        <p:spPr bwMode="auto">
          <a:xfrm>
            <a:off x="6635749" y="3697479"/>
            <a:ext cx="1181580" cy="667099"/>
          </a:xfrm>
          <a:prstGeom prst="roundRect">
            <a:avLst/>
          </a:prstGeom>
          <a:gradFill flip="none" rotWithShape="1">
            <a:gsLst>
              <a:gs pos="0">
                <a:srgbClr val="819DEB">
                  <a:tint val="66000"/>
                  <a:satMod val="160000"/>
                </a:srgbClr>
              </a:gs>
              <a:gs pos="50000">
                <a:srgbClr val="819DEB">
                  <a:tint val="44500"/>
                  <a:satMod val="160000"/>
                </a:srgbClr>
              </a:gs>
              <a:gs pos="100000">
                <a:srgbClr val="819DEB">
                  <a:tint val="23500"/>
                  <a:satMod val="160000"/>
                </a:srgbClr>
              </a:gs>
            </a:gsLst>
            <a:lin ang="16200000" scaled="1"/>
            <a:tileRect/>
          </a:gradFill>
          <a:ln>
            <a:headEnd type="none" w="med" len="med"/>
            <a:tailEnd type="none" w="med" len="med"/>
          </a:ln>
          <a:scene3d>
            <a:camera prst="orthographicFront"/>
            <a:lightRig rig="threePt" dir="t"/>
          </a:scene3d>
          <a:sp3d>
            <a:bevelT/>
          </a:sp3d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vert="horz" wrap="square" lIns="51437" tIns="25718" rIns="51437" bIns="25718" numCol="1" rtlCol="0" anchor="t" anchorCtr="0" compatLnSpc="1">
            <a:prstTxWarp prst="textNoShape">
              <a:avLst/>
            </a:prstTxWarp>
          </a:bodyPr>
          <a:lstStyle/>
          <a:p>
            <a:pPr algn="ctr" defTabSz="2348508"/>
            <a:r>
              <a:rPr lang="en-US" sz="1125" dirty="0">
                <a:solidFill>
                  <a:schemeClr val="tx1"/>
                </a:solidFill>
                <a:latin typeface="Arial" charset="0"/>
              </a:rPr>
              <a:t>CTA</a:t>
            </a:r>
            <a:br>
              <a:rPr lang="en-US" sz="1125" dirty="0">
                <a:solidFill>
                  <a:schemeClr val="tx1"/>
                </a:solidFill>
                <a:latin typeface="Arial" charset="0"/>
              </a:rPr>
            </a:br>
            <a:r>
              <a:rPr lang="en-US" sz="1125" dirty="0">
                <a:solidFill>
                  <a:schemeClr val="tx1"/>
                </a:solidFill>
                <a:latin typeface="Arial" charset="0"/>
              </a:rPr>
              <a:t>metadata</a:t>
            </a:r>
          </a:p>
        </p:txBody>
      </p:sp>
      <p:grpSp>
        <p:nvGrpSpPr>
          <p:cNvPr id="1055" name="Group 1054"/>
          <p:cNvGrpSpPr/>
          <p:nvPr/>
        </p:nvGrpSpPr>
        <p:grpSpPr>
          <a:xfrm>
            <a:off x="7724365" y="5125898"/>
            <a:ext cx="1135268" cy="376607"/>
            <a:chOff x="13732624" y="7969617"/>
            <a:chExt cx="1618357" cy="669503"/>
          </a:xfrm>
        </p:grpSpPr>
        <p:sp>
          <p:nvSpPr>
            <p:cNvPr id="45" name="Left-Right Arrow 44"/>
            <p:cNvSpPr/>
            <p:nvPr/>
          </p:nvSpPr>
          <p:spPr bwMode="auto">
            <a:xfrm>
              <a:off x="13732624" y="7969617"/>
              <a:ext cx="1618357" cy="669503"/>
            </a:xfrm>
            <a:prstGeom prst="leftRightArrow">
              <a:avLst>
                <a:gd name="adj1" fmla="val 40085"/>
                <a:gd name="adj2" fmla="val 60960"/>
              </a:avLst>
            </a:prstGeom>
            <a:solidFill>
              <a:schemeClr val="bg1">
                <a:lumMod val="85000"/>
              </a:schemeClr>
            </a:solidFill>
            <a:ln w="9525" cap="flat" cmpd="sng" algn="ctr">
              <a:solidFill>
                <a:srgbClr val="777777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51437" tIns="25718" rIns="51437" bIns="25718" numCol="1" rtlCol="0" anchor="t" anchorCtr="0" compatLnSpc="1">
              <a:prstTxWarp prst="textNoShape">
                <a:avLst/>
              </a:prstTxWarp>
            </a:bodyPr>
            <a:lstStyle/>
            <a:p>
              <a:pPr defTabSz="2348508"/>
              <a:endParaRPr lang="en-US" sz="3375"/>
            </a:p>
          </p:txBody>
        </p:sp>
        <p:sp>
          <p:nvSpPr>
            <p:cNvPr id="47" name="TextBox 46"/>
            <p:cNvSpPr txBox="1"/>
            <p:nvPr/>
          </p:nvSpPr>
          <p:spPr>
            <a:xfrm>
              <a:off x="13969982" y="8145651"/>
              <a:ext cx="1143643" cy="41035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900" dirty="0"/>
                <a:t>Files</a:t>
              </a:r>
            </a:p>
          </p:txBody>
        </p:sp>
      </p:grpSp>
      <p:cxnSp>
        <p:nvCxnSpPr>
          <p:cNvPr id="139" name="Straight Connector 138"/>
          <p:cNvCxnSpPr>
            <a:stCxn id="117" idx="2"/>
            <a:endCxn id="127" idx="0"/>
          </p:cNvCxnSpPr>
          <p:nvPr/>
        </p:nvCxnSpPr>
        <p:spPr bwMode="auto">
          <a:xfrm>
            <a:off x="7226539" y="3127467"/>
            <a:ext cx="0" cy="570011"/>
          </a:xfrm>
          <a:prstGeom prst="line">
            <a:avLst/>
          </a:prstGeom>
          <a:solidFill>
            <a:schemeClr val="accent1"/>
          </a:solidFill>
          <a:ln w="28575" cap="flat" cmpd="sng" algn="ctr">
            <a:solidFill>
              <a:srgbClr val="777777"/>
            </a:solidFill>
            <a:prstDash val="solid"/>
            <a:round/>
            <a:headEnd type="arrow" w="med" len="med"/>
            <a:tailEnd type="arrow" w="med" len="med"/>
          </a:ln>
          <a:effectLst/>
        </p:spPr>
      </p:cxnSp>
      <p:grpSp>
        <p:nvGrpSpPr>
          <p:cNvPr id="128" name="Group 127"/>
          <p:cNvGrpSpPr/>
          <p:nvPr/>
        </p:nvGrpSpPr>
        <p:grpSpPr>
          <a:xfrm>
            <a:off x="4717064" y="5128647"/>
            <a:ext cx="1961813" cy="376607"/>
            <a:chOff x="8273255" y="7974503"/>
            <a:chExt cx="3599947" cy="669503"/>
          </a:xfrm>
        </p:grpSpPr>
        <p:sp>
          <p:nvSpPr>
            <p:cNvPr id="169" name="Left-Right Arrow 168"/>
            <p:cNvSpPr/>
            <p:nvPr/>
          </p:nvSpPr>
          <p:spPr bwMode="auto">
            <a:xfrm>
              <a:off x="8273255" y="7974503"/>
              <a:ext cx="3599947" cy="669503"/>
            </a:xfrm>
            <a:prstGeom prst="leftRightArrow">
              <a:avLst>
                <a:gd name="adj1" fmla="val 40085"/>
                <a:gd name="adj2" fmla="val 60960"/>
              </a:avLst>
            </a:prstGeom>
            <a:solidFill>
              <a:schemeClr val="bg1">
                <a:lumMod val="85000"/>
              </a:schemeClr>
            </a:solidFill>
            <a:ln w="9525" cap="flat" cmpd="sng" algn="ctr">
              <a:solidFill>
                <a:srgbClr val="777777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51437" tIns="25718" rIns="51437" bIns="25718" numCol="1" rtlCol="0" anchor="t" anchorCtr="0" compatLnSpc="1">
              <a:prstTxWarp prst="textNoShape">
                <a:avLst/>
              </a:prstTxWarp>
            </a:bodyPr>
            <a:lstStyle/>
            <a:p>
              <a:pPr defTabSz="2348508"/>
              <a:endParaRPr lang="en-US" sz="3375"/>
            </a:p>
          </p:txBody>
        </p:sp>
        <p:sp>
          <p:nvSpPr>
            <p:cNvPr id="170" name="TextBox 169"/>
            <p:cNvSpPr txBox="1"/>
            <p:nvPr/>
          </p:nvSpPr>
          <p:spPr>
            <a:xfrm>
              <a:off x="9501407" y="8150537"/>
              <a:ext cx="1143643" cy="41035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900" dirty="0"/>
                <a:t>Files</a:t>
              </a:r>
            </a:p>
          </p:txBody>
        </p:sp>
      </p:grpSp>
      <p:grpSp>
        <p:nvGrpSpPr>
          <p:cNvPr id="2" name="Group 1"/>
          <p:cNvGrpSpPr/>
          <p:nvPr/>
        </p:nvGrpSpPr>
        <p:grpSpPr>
          <a:xfrm>
            <a:off x="3070" y="6516889"/>
            <a:ext cx="9961015" cy="343674"/>
            <a:chOff x="5457" y="9312802"/>
            <a:chExt cx="17707939" cy="610957"/>
          </a:xfrm>
        </p:grpSpPr>
        <p:grpSp>
          <p:nvGrpSpPr>
            <p:cNvPr id="102" name="Group 101"/>
            <p:cNvGrpSpPr/>
            <p:nvPr/>
          </p:nvGrpSpPr>
          <p:grpSpPr>
            <a:xfrm>
              <a:off x="5457" y="9312802"/>
              <a:ext cx="17707939" cy="610957"/>
              <a:chOff x="-47923" y="42192796"/>
              <a:chExt cx="30443351" cy="671902"/>
            </a:xfrm>
          </p:grpSpPr>
          <p:pic>
            <p:nvPicPr>
              <p:cNvPr id="62" name="Picture 61"/>
              <p:cNvPicPr>
                <a:picLocks noChangeAspect="1" noChangeArrowheads="1"/>
              </p:cNvPicPr>
              <p:nvPr/>
            </p:nvPicPr>
            <p:blipFill>
              <a:blip r:embed="rId3" cstate="print"/>
              <a:srcRect/>
              <a:stretch>
                <a:fillRect/>
              </a:stretch>
            </p:blipFill>
            <p:spPr bwMode="auto">
              <a:xfrm>
                <a:off x="-47923" y="42192796"/>
                <a:ext cx="30281572" cy="67190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sp>
            <p:nvSpPr>
              <p:cNvPr id="64" name="Text Box 15"/>
              <p:cNvSpPr txBox="1">
                <a:spLocks noChangeArrowheads="1"/>
              </p:cNvSpPr>
              <p:nvPr/>
            </p:nvSpPr>
            <p:spPr bwMode="auto">
              <a:xfrm>
                <a:off x="22320602" y="42258398"/>
                <a:ext cx="8074826" cy="49554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pPr defTabSz="1882768"/>
                <a:r>
                  <a:rPr lang="en-GB" sz="1047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Contact: Steven.Murray@cern.ch Page 2</a:t>
                </a:r>
              </a:p>
            </p:txBody>
          </p:sp>
          <p:pic>
            <p:nvPicPr>
              <p:cNvPr id="63" name="Image 4" descr="logooutline.eps"/>
              <p:cNvPicPr>
                <a:picLocks noChangeAspect="1"/>
              </p:cNvPicPr>
              <p:nvPr/>
            </p:nvPicPr>
            <p:blipFill>
              <a:blip r:embed="rId4" cstate="print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tretch>
                <a:fillRect/>
              </a:stretch>
            </p:blipFill>
            <p:spPr>
              <a:xfrm>
                <a:off x="88096" y="42237507"/>
                <a:ext cx="712004" cy="464980"/>
              </a:xfrm>
              <a:prstGeom prst="rect">
                <a:avLst/>
              </a:prstGeom>
            </p:spPr>
          </p:pic>
        </p:grpSp>
        <p:sp>
          <p:nvSpPr>
            <p:cNvPr id="66" name="Rectangle 65"/>
            <p:cNvSpPr/>
            <p:nvPr/>
          </p:nvSpPr>
          <p:spPr>
            <a:xfrm>
              <a:off x="577843" y="9382007"/>
              <a:ext cx="9340774" cy="44124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1013" dirty="0">
                  <a:solidFill>
                    <a:schemeClr val="bg1"/>
                  </a:solidFill>
                </a:rPr>
                <a:t>German Cancio, Eric Cano, Julien Leduc and Steven Murray</a:t>
              </a:r>
            </a:p>
          </p:txBody>
        </p:sp>
      </p:grpSp>
      <p:sp>
        <p:nvSpPr>
          <p:cNvPr id="71" name="TextBox 70"/>
          <p:cNvSpPr txBox="1"/>
          <p:nvPr/>
        </p:nvSpPr>
        <p:spPr>
          <a:xfrm>
            <a:off x="8661484" y="110095"/>
            <a:ext cx="1140056" cy="738664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chemeClr val="bg1"/>
                </a:solidFill>
              </a:rPr>
              <a:t>WLCG Grid</a:t>
            </a:r>
          </a:p>
          <a:p>
            <a:r>
              <a:rPr lang="en-US" sz="1400" dirty="0">
                <a:solidFill>
                  <a:schemeClr val="bg1"/>
                </a:solidFill>
              </a:rPr>
              <a:t>Deployment</a:t>
            </a:r>
          </a:p>
          <a:p>
            <a:r>
              <a:rPr lang="en-US" sz="1400" dirty="0">
                <a:solidFill>
                  <a:schemeClr val="bg1"/>
                </a:solidFill>
              </a:rPr>
              <a:t>Board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0" y="372"/>
            <a:ext cx="9911022" cy="970402"/>
            <a:chOff x="0" y="-7576591"/>
            <a:chExt cx="17597170" cy="1725108"/>
          </a:xfrm>
        </p:grpSpPr>
        <p:grpSp>
          <p:nvGrpSpPr>
            <p:cNvPr id="15" name="Group 14"/>
            <p:cNvGrpSpPr/>
            <p:nvPr/>
          </p:nvGrpSpPr>
          <p:grpSpPr>
            <a:xfrm>
              <a:off x="0" y="-7576591"/>
              <a:ext cx="17597170" cy="1725108"/>
              <a:chOff x="-187027" y="2676301"/>
              <a:chExt cx="21948477" cy="2762656"/>
            </a:xfrm>
          </p:grpSpPr>
          <p:pic>
            <p:nvPicPr>
              <p:cNvPr id="18" name="Picture 17"/>
              <p:cNvPicPr>
                <a:picLocks noChangeAspect="1" noChangeArrowheads="1"/>
              </p:cNvPicPr>
              <p:nvPr/>
            </p:nvPicPr>
            <p:blipFill>
              <a:blip r:embed="rId3" cstate="print"/>
              <a:srcRect/>
              <a:stretch>
                <a:fillRect/>
              </a:stretch>
            </p:blipFill>
            <p:spPr bwMode="auto">
              <a:xfrm>
                <a:off x="-187027" y="2676301"/>
                <a:ext cx="21948477" cy="2762656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19" name="Image 4" descr="logooutline.eps"/>
              <p:cNvPicPr>
                <a:picLocks noChangeAspect="1"/>
              </p:cNvPicPr>
              <p:nvPr/>
            </p:nvPicPr>
            <p:blipFill>
              <a:blip r:embed="rId4" cstate="print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tretch>
                <a:fillRect/>
              </a:stretch>
            </p:blipFill>
            <p:spPr>
              <a:xfrm>
                <a:off x="26097" y="2923298"/>
                <a:ext cx="2073568" cy="2453569"/>
              </a:xfrm>
              <a:prstGeom prst="rect">
                <a:avLst/>
              </a:prstGeom>
            </p:spPr>
          </p:pic>
        </p:grpSp>
        <p:sp>
          <p:nvSpPr>
            <p:cNvPr id="16" name="Text Box 15"/>
            <p:cNvSpPr txBox="1">
              <a:spLocks noChangeArrowheads="1"/>
            </p:cNvSpPr>
            <p:nvPr/>
          </p:nvSpPr>
          <p:spPr bwMode="auto">
            <a:xfrm>
              <a:off x="1834446" y="-7522840"/>
              <a:ext cx="13087170" cy="164142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ctr" defTabSz="1882768"/>
              <a:r>
                <a:rPr lang="en-US" sz="5400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What is CTA – 2 of 3</a:t>
              </a:r>
              <a:endParaRPr lang="en-US" sz="45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</p:grpSp>
      <p:grpSp>
        <p:nvGrpSpPr>
          <p:cNvPr id="17" name="Group 16"/>
          <p:cNvGrpSpPr/>
          <p:nvPr/>
        </p:nvGrpSpPr>
        <p:grpSpPr>
          <a:xfrm>
            <a:off x="5505437" y="3280302"/>
            <a:ext cx="4097212" cy="1788395"/>
            <a:chOff x="274586" y="26755516"/>
            <a:chExt cx="8421594" cy="3675949"/>
          </a:xfrm>
        </p:grpSpPr>
        <p:sp>
          <p:nvSpPr>
            <p:cNvPr id="23" name="Rounded Rectangle 22"/>
            <p:cNvSpPr/>
            <p:nvPr/>
          </p:nvSpPr>
          <p:spPr bwMode="auto">
            <a:xfrm>
              <a:off x="2993225" y="29641640"/>
              <a:ext cx="2425190" cy="666106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horz" wrap="square" lIns="51437" tIns="25718" rIns="51437" bIns="25718" numCol="1" rtlCol="0" anchor="ctr" anchorCtr="0" compatLnSpc="1">
              <a:prstTxWarp prst="textNoShape">
                <a:avLst/>
              </a:prstTxWarp>
            </a:bodyPr>
            <a:lstStyle/>
            <a:p>
              <a:pPr algn="ctr" defTabSz="2348508"/>
              <a:r>
                <a:rPr lang="en-US" sz="1125" b="1" dirty="0">
                  <a:solidFill>
                    <a:schemeClr val="tx1"/>
                  </a:solidFill>
                  <a:latin typeface="Arial" charset="0"/>
                </a:rPr>
                <a:t>EOS + CTA</a:t>
              </a:r>
            </a:p>
          </p:txBody>
        </p:sp>
        <p:sp>
          <p:nvSpPr>
            <p:cNvPr id="24" name="Rounded Rectangle 23"/>
            <p:cNvSpPr/>
            <p:nvPr/>
          </p:nvSpPr>
          <p:spPr bwMode="auto">
            <a:xfrm>
              <a:off x="274586" y="28215262"/>
              <a:ext cx="2538971" cy="605584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vert="horz" wrap="square" lIns="51437" tIns="25718" rIns="51437" bIns="25718" numCol="1" rtlCol="0" anchor="ctr" anchorCtr="0" compatLnSpc="1">
              <a:prstTxWarp prst="textNoShape">
                <a:avLst/>
              </a:prstTxWarp>
            </a:bodyPr>
            <a:lstStyle/>
            <a:p>
              <a:pPr algn="ctr" defTabSz="2348508"/>
              <a:r>
                <a:rPr lang="en-US" sz="1125" b="1" dirty="0">
                  <a:solidFill>
                    <a:schemeClr val="tx1"/>
                  </a:solidFill>
                  <a:latin typeface="Arial" charset="0"/>
                </a:rPr>
                <a:t>Experiment </a:t>
              </a:r>
            </a:p>
          </p:txBody>
        </p:sp>
        <p:grpSp>
          <p:nvGrpSpPr>
            <p:cNvPr id="25" name="Group 24"/>
            <p:cNvGrpSpPr/>
            <p:nvPr/>
          </p:nvGrpSpPr>
          <p:grpSpPr>
            <a:xfrm>
              <a:off x="7050052" y="28067775"/>
              <a:ext cx="1646128" cy="2363690"/>
              <a:chOff x="8696374" y="29385486"/>
              <a:chExt cx="1646128" cy="2363690"/>
            </a:xfrm>
          </p:grpSpPr>
          <p:grpSp>
            <p:nvGrpSpPr>
              <p:cNvPr id="39" name="Group 38"/>
              <p:cNvGrpSpPr/>
              <p:nvPr/>
            </p:nvGrpSpPr>
            <p:grpSpPr>
              <a:xfrm>
                <a:off x="8733958" y="29385486"/>
                <a:ext cx="1608544" cy="2363690"/>
                <a:chOff x="1000107" y="32784155"/>
                <a:chExt cx="1608544" cy="2363690"/>
              </a:xfrm>
            </p:grpSpPr>
            <p:grpSp>
              <p:nvGrpSpPr>
                <p:cNvPr id="41" name="Group 40"/>
                <p:cNvGrpSpPr/>
                <p:nvPr/>
              </p:nvGrpSpPr>
              <p:grpSpPr>
                <a:xfrm>
                  <a:off x="1329176" y="32784155"/>
                  <a:ext cx="1279475" cy="2146126"/>
                  <a:chOff x="3818423" y="33004339"/>
                  <a:chExt cx="1279475" cy="2146126"/>
                </a:xfrm>
              </p:grpSpPr>
              <p:sp>
                <p:nvSpPr>
                  <p:cNvPr id="52" name="Rectangle 51"/>
                  <p:cNvSpPr/>
                  <p:nvPr/>
                </p:nvSpPr>
                <p:spPr bwMode="auto">
                  <a:xfrm>
                    <a:off x="3864115" y="3501637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defTabSz="2348508"/>
                    <a:endParaRPr lang="en-US" sz="1125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  <p:sp>
                <p:nvSpPr>
                  <p:cNvPr id="53" name="Rectangle 52"/>
                  <p:cNvSpPr/>
                  <p:nvPr/>
                </p:nvSpPr>
                <p:spPr bwMode="auto">
                  <a:xfrm>
                    <a:off x="4858616" y="3501375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defTabSz="2348508"/>
                    <a:endParaRPr lang="en-US" sz="1125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  <p:sp>
                <p:nvSpPr>
                  <p:cNvPr id="54" name="Rectangle 53"/>
                  <p:cNvSpPr/>
                  <p:nvPr/>
                </p:nvSpPr>
                <p:spPr bwMode="auto">
                  <a:xfrm>
                    <a:off x="3818423" y="33004339"/>
                    <a:ext cx="1279475" cy="1993928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  <a:scene3d>
                    <a:camera prst="orthographicFront"/>
                    <a:lightRig rig="threePt" dir="t"/>
                  </a:scene3d>
                  <a:sp3d>
                    <a:bevelT/>
                  </a:sp3d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algn="ctr" defTabSz="2348508"/>
                    <a:endParaRPr lang="en-US" sz="1125" dirty="0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  <p:sp>
                <p:nvSpPr>
                  <p:cNvPr id="55" name="Rectangle 54"/>
                  <p:cNvSpPr/>
                  <p:nvPr/>
                </p:nvSpPr>
                <p:spPr bwMode="auto">
                  <a:xfrm>
                    <a:off x="3883165" y="33381668"/>
                    <a:ext cx="435154" cy="607501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defTabSz="2348508"/>
                    <a:endParaRPr lang="en-US" sz="1125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</p:grpSp>
            <p:grpSp>
              <p:nvGrpSpPr>
                <p:cNvPr id="42" name="Group 41"/>
                <p:cNvGrpSpPr/>
                <p:nvPr/>
              </p:nvGrpSpPr>
              <p:grpSpPr>
                <a:xfrm>
                  <a:off x="1167521" y="32886284"/>
                  <a:ext cx="1279475" cy="2146126"/>
                  <a:chOff x="3818423" y="33004339"/>
                  <a:chExt cx="1279475" cy="2146126"/>
                </a:xfrm>
              </p:grpSpPr>
              <p:sp>
                <p:nvSpPr>
                  <p:cNvPr id="48" name="Rectangle 47"/>
                  <p:cNvSpPr/>
                  <p:nvPr/>
                </p:nvSpPr>
                <p:spPr bwMode="auto">
                  <a:xfrm>
                    <a:off x="3864115" y="3501637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defTabSz="2348508"/>
                    <a:endParaRPr lang="en-US" sz="1125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  <p:sp>
                <p:nvSpPr>
                  <p:cNvPr id="49" name="Rectangle 48"/>
                  <p:cNvSpPr/>
                  <p:nvPr/>
                </p:nvSpPr>
                <p:spPr bwMode="auto">
                  <a:xfrm>
                    <a:off x="4858616" y="3501375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defTabSz="2348508"/>
                    <a:endParaRPr lang="en-US" sz="1125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  <p:sp>
                <p:nvSpPr>
                  <p:cNvPr id="50" name="Rectangle 49"/>
                  <p:cNvSpPr/>
                  <p:nvPr/>
                </p:nvSpPr>
                <p:spPr bwMode="auto">
                  <a:xfrm>
                    <a:off x="3818423" y="33004339"/>
                    <a:ext cx="1279475" cy="1993928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  <a:scene3d>
                    <a:camera prst="orthographicFront"/>
                    <a:lightRig rig="threePt" dir="t"/>
                  </a:scene3d>
                  <a:sp3d>
                    <a:bevelT/>
                  </a:sp3d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algn="ctr" defTabSz="2348508"/>
                    <a:endParaRPr lang="en-US" sz="1125" dirty="0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  <p:sp>
                <p:nvSpPr>
                  <p:cNvPr id="51" name="Rectangle 50"/>
                  <p:cNvSpPr/>
                  <p:nvPr/>
                </p:nvSpPr>
                <p:spPr bwMode="auto">
                  <a:xfrm>
                    <a:off x="3883165" y="33381668"/>
                    <a:ext cx="435154" cy="607501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defTabSz="2348508"/>
                    <a:endParaRPr lang="en-US" sz="1125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</p:grpSp>
            <p:grpSp>
              <p:nvGrpSpPr>
                <p:cNvPr id="43" name="Group 42"/>
                <p:cNvGrpSpPr/>
                <p:nvPr/>
              </p:nvGrpSpPr>
              <p:grpSpPr>
                <a:xfrm>
                  <a:off x="1000107" y="33001719"/>
                  <a:ext cx="1279475" cy="2146126"/>
                  <a:chOff x="3818423" y="33004339"/>
                  <a:chExt cx="1279475" cy="2146126"/>
                </a:xfrm>
              </p:grpSpPr>
              <p:sp>
                <p:nvSpPr>
                  <p:cNvPr id="44" name="Rectangle 43"/>
                  <p:cNvSpPr/>
                  <p:nvPr/>
                </p:nvSpPr>
                <p:spPr bwMode="auto">
                  <a:xfrm>
                    <a:off x="3864115" y="3501637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defTabSz="2348508"/>
                    <a:endParaRPr lang="en-US" sz="1125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  <p:sp>
                <p:nvSpPr>
                  <p:cNvPr id="45" name="Rectangle 44"/>
                  <p:cNvSpPr/>
                  <p:nvPr/>
                </p:nvSpPr>
                <p:spPr bwMode="auto">
                  <a:xfrm>
                    <a:off x="4858616" y="3501375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defTabSz="2348508"/>
                    <a:endParaRPr lang="en-US" sz="1125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  <p:sp>
                <p:nvSpPr>
                  <p:cNvPr id="46" name="Rectangle 45"/>
                  <p:cNvSpPr/>
                  <p:nvPr/>
                </p:nvSpPr>
                <p:spPr bwMode="auto">
                  <a:xfrm>
                    <a:off x="3818423" y="33004339"/>
                    <a:ext cx="1279475" cy="1993928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  <a:scene3d>
                    <a:camera prst="orthographicFront"/>
                    <a:lightRig rig="threePt" dir="t"/>
                  </a:scene3d>
                  <a:sp3d>
                    <a:bevelT/>
                  </a:sp3d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algn="ctr" defTabSz="2348508"/>
                    <a:endParaRPr lang="en-US" sz="1125" dirty="0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  <p:sp>
                <p:nvSpPr>
                  <p:cNvPr id="47" name="Rectangle 46"/>
                  <p:cNvSpPr/>
                  <p:nvPr/>
                </p:nvSpPr>
                <p:spPr bwMode="auto">
                  <a:xfrm>
                    <a:off x="3883165" y="33381668"/>
                    <a:ext cx="435154" cy="607501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defTabSz="2348508"/>
                    <a:endParaRPr lang="en-US" sz="1125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</p:grpSp>
          </p:grpSp>
          <p:sp>
            <p:nvSpPr>
              <p:cNvPr id="40" name="TextBox 39"/>
              <p:cNvSpPr txBox="1"/>
              <p:nvPr/>
            </p:nvSpPr>
            <p:spPr>
              <a:xfrm>
                <a:off x="8696374" y="30713404"/>
                <a:ext cx="1302139" cy="75914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900" b="1" dirty="0"/>
                  <a:t>Tape</a:t>
                </a:r>
              </a:p>
              <a:p>
                <a:r>
                  <a:rPr lang="en-US" sz="900" b="1" dirty="0"/>
                  <a:t>libraries</a:t>
                </a:r>
              </a:p>
            </p:txBody>
          </p:sp>
        </p:grpSp>
        <p:sp>
          <p:nvSpPr>
            <p:cNvPr id="26" name="Rounded Rectangle 25"/>
            <p:cNvSpPr/>
            <p:nvPr/>
          </p:nvSpPr>
          <p:spPr bwMode="auto">
            <a:xfrm>
              <a:off x="2993225" y="26755516"/>
              <a:ext cx="2425190" cy="666106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vert="horz" wrap="square" lIns="51437" tIns="25718" rIns="51437" bIns="25718" numCol="1" rtlCol="0" anchor="ctr" anchorCtr="0" compatLnSpc="1">
              <a:prstTxWarp prst="textNoShape">
                <a:avLst/>
              </a:prstTxWarp>
            </a:bodyPr>
            <a:lstStyle/>
            <a:p>
              <a:pPr algn="ctr" defTabSz="2348508"/>
              <a:r>
                <a:rPr lang="en-US" sz="1125" b="1" dirty="0">
                  <a:solidFill>
                    <a:schemeClr val="tx1"/>
                  </a:solidFill>
                  <a:latin typeface="Arial" charset="0"/>
                </a:rPr>
                <a:t>EOS</a:t>
              </a:r>
            </a:p>
          </p:txBody>
        </p:sp>
        <p:grpSp>
          <p:nvGrpSpPr>
            <p:cNvPr id="27" name="Group 26"/>
            <p:cNvGrpSpPr/>
            <p:nvPr/>
          </p:nvGrpSpPr>
          <p:grpSpPr>
            <a:xfrm>
              <a:off x="5533213" y="29570317"/>
              <a:ext cx="1402298" cy="803857"/>
              <a:chOff x="5621571" y="30779411"/>
              <a:chExt cx="1402298" cy="803857"/>
            </a:xfrm>
          </p:grpSpPr>
          <p:sp>
            <p:nvSpPr>
              <p:cNvPr id="37" name="Left-Right Arrow 36"/>
              <p:cNvSpPr/>
              <p:nvPr/>
            </p:nvSpPr>
            <p:spPr bwMode="auto">
              <a:xfrm>
                <a:off x="5621571" y="30779411"/>
                <a:ext cx="1402298" cy="803857"/>
              </a:xfrm>
              <a:prstGeom prst="leftRightArrow">
                <a:avLst>
                  <a:gd name="adj1" fmla="val 47424"/>
                  <a:gd name="adj2" fmla="val 38148"/>
                </a:avLst>
              </a:prstGeom>
              <a:solidFill>
                <a:schemeClr val="bg1">
                  <a:lumMod val="85000"/>
                </a:schemeClr>
              </a:solidFill>
              <a:ln w="9525" cap="flat" cmpd="sng" algn="ctr">
                <a:solidFill>
                  <a:srgbClr val="777777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51437" tIns="25718" rIns="51437" bIns="25718" numCol="1" rtlCol="0" anchor="ctr" anchorCtr="0" compatLnSpc="1">
                <a:prstTxWarp prst="textNoShape">
                  <a:avLst/>
                </a:prstTxWarp>
              </a:bodyPr>
              <a:lstStyle/>
              <a:p>
                <a:pPr defTabSz="2348508"/>
                <a:endParaRPr lang="en-US" sz="788" dirty="0"/>
              </a:p>
            </p:txBody>
          </p:sp>
          <p:sp>
            <p:nvSpPr>
              <p:cNvPr id="38" name="TextBox 37"/>
              <p:cNvSpPr txBox="1"/>
              <p:nvPr/>
            </p:nvSpPr>
            <p:spPr>
              <a:xfrm>
                <a:off x="5912182" y="30951199"/>
                <a:ext cx="821084" cy="439013"/>
              </a:xfrm>
              <a:prstGeom prst="rect">
                <a:avLst/>
              </a:prstGeom>
              <a:noFill/>
            </p:spPr>
            <p:txBody>
              <a:bodyPr wrap="none" rtlCol="0" anchor="ctr" anchorCtr="0">
                <a:spAutoFit/>
              </a:bodyPr>
              <a:lstStyle/>
              <a:p>
                <a:pPr algn="ctr"/>
                <a:r>
                  <a:rPr lang="en-US" sz="788" dirty="0"/>
                  <a:t>Files</a:t>
                </a:r>
              </a:p>
            </p:txBody>
          </p:sp>
        </p:grpSp>
        <p:grpSp>
          <p:nvGrpSpPr>
            <p:cNvPr id="28" name="Group 27"/>
            <p:cNvGrpSpPr/>
            <p:nvPr/>
          </p:nvGrpSpPr>
          <p:grpSpPr>
            <a:xfrm rot="2400000">
              <a:off x="1584649" y="29115348"/>
              <a:ext cx="1402298" cy="803857"/>
              <a:chOff x="5621571" y="30779411"/>
              <a:chExt cx="1402298" cy="803857"/>
            </a:xfrm>
          </p:grpSpPr>
          <p:sp>
            <p:nvSpPr>
              <p:cNvPr id="35" name="Left-Right Arrow 34"/>
              <p:cNvSpPr/>
              <p:nvPr/>
            </p:nvSpPr>
            <p:spPr bwMode="auto">
              <a:xfrm>
                <a:off x="5621571" y="30779411"/>
                <a:ext cx="1402298" cy="803857"/>
              </a:xfrm>
              <a:prstGeom prst="leftRightArrow">
                <a:avLst>
                  <a:gd name="adj1" fmla="val 47424"/>
                  <a:gd name="adj2" fmla="val 38148"/>
                </a:avLst>
              </a:prstGeom>
              <a:solidFill>
                <a:schemeClr val="bg1">
                  <a:lumMod val="85000"/>
                </a:schemeClr>
              </a:solidFill>
              <a:ln w="9525" cap="flat" cmpd="sng" algn="ctr">
                <a:solidFill>
                  <a:srgbClr val="777777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51437" tIns="25718" rIns="51437" bIns="25718" numCol="1" rtlCol="0" anchor="ctr" anchorCtr="0" compatLnSpc="1">
                <a:prstTxWarp prst="textNoShape">
                  <a:avLst/>
                </a:prstTxWarp>
              </a:bodyPr>
              <a:lstStyle/>
              <a:p>
                <a:pPr defTabSz="2348508"/>
                <a:endParaRPr lang="en-US" sz="788" dirty="0"/>
              </a:p>
            </p:txBody>
          </p:sp>
          <p:sp>
            <p:nvSpPr>
              <p:cNvPr id="36" name="TextBox 35"/>
              <p:cNvSpPr txBox="1"/>
              <p:nvPr/>
            </p:nvSpPr>
            <p:spPr>
              <a:xfrm>
                <a:off x="5912180" y="30951199"/>
                <a:ext cx="821084" cy="439013"/>
              </a:xfrm>
              <a:prstGeom prst="rect">
                <a:avLst/>
              </a:prstGeom>
              <a:noFill/>
            </p:spPr>
            <p:txBody>
              <a:bodyPr wrap="none" rtlCol="0" anchor="ctr" anchorCtr="0">
                <a:spAutoFit/>
              </a:bodyPr>
              <a:lstStyle/>
              <a:p>
                <a:pPr algn="ctr"/>
                <a:r>
                  <a:rPr lang="en-US" sz="788" dirty="0"/>
                  <a:t>Files</a:t>
                </a:r>
              </a:p>
            </p:txBody>
          </p:sp>
        </p:grpSp>
        <p:grpSp>
          <p:nvGrpSpPr>
            <p:cNvPr id="29" name="Group 28"/>
            <p:cNvGrpSpPr/>
            <p:nvPr/>
          </p:nvGrpSpPr>
          <p:grpSpPr>
            <a:xfrm rot="-2400000">
              <a:off x="1543731" y="27160288"/>
              <a:ext cx="1402298" cy="803857"/>
              <a:chOff x="5621571" y="30779411"/>
              <a:chExt cx="1402298" cy="803857"/>
            </a:xfrm>
          </p:grpSpPr>
          <p:sp>
            <p:nvSpPr>
              <p:cNvPr id="33" name="Left-Right Arrow 32"/>
              <p:cNvSpPr/>
              <p:nvPr/>
            </p:nvSpPr>
            <p:spPr bwMode="auto">
              <a:xfrm>
                <a:off x="5621571" y="30779411"/>
                <a:ext cx="1402298" cy="803857"/>
              </a:xfrm>
              <a:prstGeom prst="leftRightArrow">
                <a:avLst>
                  <a:gd name="adj1" fmla="val 47424"/>
                  <a:gd name="adj2" fmla="val 38148"/>
                </a:avLst>
              </a:prstGeom>
              <a:solidFill>
                <a:schemeClr val="bg1">
                  <a:lumMod val="85000"/>
                </a:schemeClr>
              </a:solidFill>
              <a:ln w="9525" cap="flat" cmpd="sng" algn="ctr">
                <a:solidFill>
                  <a:srgbClr val="777777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51437" tIns="25718" rIns="51437" bIns="25718" numCol="1" rtlCol="0" anchor="ctr" anchorCtr="0" compatLnSpc="1">
                <a:prstTxWarp prst="textNoShape">
                  <a:avLst/>
                </a:prstTxWarp>
              </a:bodyPr>
              <a:lstStyle/>
              <a:p>
                <a:pPr defTabSz="2348508"/>
                <a:endParaRPr lang="en-US" sz="788" dirty="0"/>
              </a:p>
            </p:txBody>
          </p:sp>
          <p:sp>
            <p:nvSpPr>
              <p:cNvPr id="34" name="TextBox 33"/>
              <p:cNvSpPr txBox="1"/>
              <p:nvPr/>
            </p:nvSpPr>
            <p:spPr>
              <a:xfrm>
                <a:off x="5912179" y="30951202"/>
                <a:ext cx="821084" cy="439013"/>
              </a:xfrm>
              <a:prstGeom prst="rect">
                <a:avLst/>
              </a:prstGeom>
              <a:noFill/>
            </p:spPr>
            <p:txBody>
              <a:bodyPr wrap="none" rtlCol="0" anchor="ctr" anchorCtr="0">
                <a:spAutoFit/>
              </a:bodyPr>
              <a:lstStyle/>
              <a:p>
                <a:pPr algn="ctr"/>
                <a:r>
                  <a:rPr lang="en-US" sz="788" dirty="0"/>
                  <a:t>Files</a:t>
                </a:r>
              </a:p>
            </p:txBody>
          </p:sp>
        </p:grpSp>
        <p:grpSp>
          <p:nvGrpSpPr>
            <p:cNvPr id="30" name="Group 29"/>
            <p:cNvGrpSpPr/>
            <p:nvPr/>
          </p:nvGrpSpPr>
          <p:grpSpPr>
            <a:xfrm rot="5400000">
              <a:off x="3189270" y="28135817"/>
              <a:ext cx="2030810" cy="803857"/>
              <a:chOff x="5621571" y="30779411"/>
              <a:chExt cx="1402298" cy="803857"/>
            </a:xfrm>
          </p:grpSpPr>
          <p:sp>
            <p:nvSpPr>
              <p:cNvPr id="31" name="Left-Right Arrow 30"/>
              <p:cNvSpPr/>
              <p:nvPr/>
            </p:nvSpPr>
            <p:spPr bwMode="auto">
              <a:xfrm>
                <a:off x="5621571" y="30779411"/>
                <a:ext cx="1402298" cy="803857"/>
              </a:xfrm>
              <a:prstGeom prst="leftRightArrow">
                <a:avLst>
                  <a:gd name="adj1" fmla="val 47424"/>
                  <a:gd name="adj2" fmla="val 38148"/>
                </a:avLst>
              </a:prstGeom>
              <a:solidFill>
                <a:schemeClr val="bg1">
                  <a:lumMod val="85000"/>
                </a:schemeClr>
              </a:solidFill>
              <a:ln w="9525" cap="flat" cmpd="sng" algn="ctr">
                <a:solidFill>
                  <a:srgbClr val="777777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51437" tIns="25718" rIns="51437" bIns="25718" numCol="1" rtlCol="0" anchor="ctr" anchorCtr="0" compatLnSpc="1">
                <a:prstTxWarp prst="textNoShape">
                  <a:avLst/>
                </a:prstTxWarp>
              </a:bodyPr>
              <a:lstStyle/>
              <a:p>
                <a:pPr defTabSz="2348508"/>
                <a:endParaRPr lang="en-US" sz="788" dirty="0"/>
              </a:p>
            </p:txBody>
          </p:sp>
          <p:sp>
            <p:nvSpPr>
              <p:cNvPr id="32" name="TextBox 31"/>
              <p:cNvSpPr txBox="1"/>
              <p:nvPr/>
            </p:nvSpPr>
            <p:spPr>
              <a:xfrm>
                <a:off x="6039234" y="30951199"/>
                <a:ext cx="566969" cy="439012"/>
              </a:xfrm>
              <a:prstGeom prst="rect">
                <a:avLst/>
              </a:prstGeom>
              <a:noFill/>
            </p:spPr>
            <p:txBody>
              <a:bodyPr wrap="none" rtlCol="0" anchor="ctr" anchorCtr="0">
                <a:spAutoFit/>
              </a:bodyPr>
              <a:lstStyle/>
              <a:p>
                <a:pPr algn="ctr"/>
                <a:r>
                  <a:rPr lang="en-US" sz="788" dirty="0"/>
                  <a:t>Files</a:t>
                </a:r>
              </a:p>
            </p:txBody>
          </p:sp>
        </p:grpSp>
      </p:grpSp>
      <p:grpSp>
        <p:nvGrpSpPr>
          <p:cNvPr id="56" name="Group 55"/>
          <p:cNvGrpSpPr/>
          <p:nvPr/>
        </p:nvGrpSpPr>
        <p:grpSpPr>
          <a:xfrm>
            <a:off x="206066" y="3280302"/>
            <a:ext cx="4134782" cy="1804795"/>
            <a:chOff x="274586" y="26755516"/>
            <a:chExt cx="8421594" cy="3675949"/>
          </a:xfrm>
        </p:grpSpPr>
        <p:sp>
          <p:nvSpPr>
            <p:cNvPr id="57" name="Rounded Rectangle 56"/>
            <p:cNvSpPr/>
            <p:nvPr/>
          </p:nvSpPr>
          <p:spPr bwMode="auto">
            <a:xfrm>
              <a:off x="2993225" y="29641640"/>
              <a:ext cx="2425190" cy="666106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vert="horz" wrap="square" lIns="51437" tIns="25718" rIns="51437" bIns="25718" numCol="1" rtlCol="0" anchor="ctr" anchorCtr="0" compatLnSpc="1">
              <a:prstTxWarp prst="textNoShape">
                <a:avLst/>
              </a:prstTxWarp>
            </a:bodyPr>
            <a:lstStyle/>
            <a:p>
              <a:pPr algn="ctr" defTabSz="2348508"/>
              <a:r>
                <a:rPr lang="en-US" sz="1125" b="1" dirty="0">
                  <a:solidFill>
                    <a:schemeClr val="tx1"/>
                  </a:solidFill>
                  <a:latin typeface="Arial" charset="0"/>
                </a:rPr>
                <a:t>CASTOR</a:t>
              </a:r>
            </a:p>
          </p:txBody>
        </p:sp>
        <p:sp>
          <p:nvSpPr>
            <p:cNvPr id="58" name="Rounded Rectangle 57"/>
            <p:cNvSpPr/>
            <p:nvPr/>
          </p:nvSpPr>
          <p:spPr bwMode="auto">
            <a:xfrm>
              <a:off x="274586" y="28215262"/>
              <a:ext cx="2538971" cy="605584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vert="horz" wrap="square" lIns="51437" tIns="25718" rIns="51437" bIns="25718" numCol="1" rtlCol="0" anchor="ctr" anchorCtr="0" compatLnSpc="1">
              <a:prstTxWarp prst="textNoShape">
                <a:avLst/>
              </a:prstTxWarp>
            </a:bodyPr>
            <a:lstStyle/>
            <a:p>
              <a:pPr algn="ctr" defTabSz="2348508"/>
              <a:r>
                <a:rPr lang="en-US" sz="1125" b="1" dirty="0">
                  <a:solidFill>
                    <a:schemeClr val="tx1"/>
                  </a:solidFill>
                  <a:latin typeface="Arial" charset="0"/>
                </a:rPr>
                <a:t>Experiment </a:t>
              </a:r>
            </a:p>
          </p:txBody>
        </p:sp>
        <p:grpSp>
          <p:nvGrpSpPr>
            <p:cNvPr id="59" name="Group 58"/>
            <p:cNvGrpSpPr/>
            <p:nvPr/>
          </p:nvGrpSpPr>
          <p:grpSpPr>
            <a:xfrm>
              <a:off x="7050052" y="28067775"/>
              <a:ext cx="1646128" cy="2363690"/>
              <a:chOff x="8696374" y="29385486"/>
              <a:chExt cx="1646128" cy="2363690"/>
            </a:xfrm>
          </p:grpSpPr>
          <p:grpSp>
            <p:nvGrpSpPr>
              <p:cNvPr id="76" name="Group 75"/>
              <p:cNvGrpSpPr/>
              <p:nvPr/>
            </p:nvGrpSpPr>
            <p:grpSpPr>
              <a:xfrm>
                <a:off x="8733958" y="29385486"/>
                <a:ext cx="1608544" cy="2363690"/>
                <a:chOff x="1000107" y="32784155"/>
                <a:chExt cx="1608544" cy="2363690"/>
              </a:xfrm>
            </p:grpSpPr>
            <p:grpSp>
              <p:nvGrpSpPr>
                <p:cNvPr id="78" name="Group 77"/>
                <p:cNvGrpSpPr/>
                <p:nvPr/>
              </p:nvGrpSpPr>
              <p:grpSpPr>
                <a:xfrm>
                  <a:off x="1329176" y="32784155"/>
                  <a:ext cx="1279475" cy="2146126"/>
                  <a:chOff x="3818423" y="33004339"/>
                  <a:chExt cx="1279475" cy="2146126"/>
                </a:xfrm>
              </p:grpSpPr>
              <p:sp>
                <p:nvSpPr>
                  <p:cNvPr id="89" name="Rectangle 88"/>
                  <p:cNvSpPr/>
                  <p:nvPr/>
                </p:nvSpPr>
                <p:spPr bwMode="auto">
                  <a:xfrm>
                    <a:off x="3864115" y="3501637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defTabSz="2348508"/>
                    <a:endParaRPr lang="en-US" sz="1125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  <p:sp>
                <p:nvSpPr>
                  <p:cNvPr id="90" name="Rectangle 89"/>
                  <p:cNvSpPr/>
                  <p:nvPr/>
                </p:nvSpPr>
                <p:spPr bwMode="auto">
                  <a:xfrm>
                    <a:off x="4858616" y="3501375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defTabSz="2348508"/>
                    <a:endParaRPr lang="en-US" sz="1125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  <p:sp>
                <p:nvSpPr>
                  <p:cNvPr id="91" name="Rectangle 90"/>
                  <p:cNvSpPr/>
                  <p:nvPr/>
                </p:nvSpPr>
                <p:spPr bwMode="auto">
                  <a:xfrm>
                    <a:off x="3818423" y="33004339"/>
                    <a:ext cx="1279475" cy="1993928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  <a:scene3d>
                    <a:camera prst="orthographicFront"/>
                    <a:lightRig rig="threePt" dir="t"/>
                  </a:scene3d>
                  <a:sp3d>
                    <a:bevelT/>
                  </a:sp3d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algn="ctr" defTabSz="2348508"/>
                    <a:endParaRPr lang="en-US" sz="1125" dirty="0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  <p:sp>
                <p:nvSpPr>
                  <p:cNvPr id="92" name="Rectangle 91"/>
                  <p:cNvSpPr/>
                  <p:nvPr/>
                </p:nvSpPr>
                <p:spPr bwMode="auto">
                  <a:xfrm>
                    <a:off x="3883165" y="33381668"/>
                    <a:ext cx="435154" cy="607501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defTabSz="2348508"/>
                    <a:endParaRPr lang="en-US" sz="1125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</p:grpSp>
            <p:grpSp>
              <p:nvGrpSpPr>
                <p:cNvPr id="79" name="Group 78"/>
                <p:cNvGrpSpPr/>
                <p:nvPr/>
              </p:nvGrpSpPr>
              <p:grpSpPr>
                <a:xfrm>
                  <a:off x="1167521" y="32886284"/>
                  <a:ext cx="1279475" cy="2146126"/>
                  <a:chOff x="3818423" y="33004339"/>
                  <a:chExt cx="1279475" cy="2146126"/>
                </a:xfrm>
              </p:grpSpPr>
              <p:sp>
                <p:nvSpPr>
                  <p:cNvPr id="85" name="Rectangle 84"/>
                  <p:cNvSpPr/>
                  <p:nvPr/>
                </p:nvSpPr>
                <p:spPr bwMode="auto">
                  <a:xfrm>
                    <a:off x="3864115" y="3501637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defTabSz="2348508"/>
                    <a:endParaRPr lang="en-US" sz="1125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  <p:sp>
                <p:nvSpPr>
                  <p:cNvPr id="86" name="Rectangle 85"/>
                  <p:cNvSpPr/>
                  <p:nvPr/>
                </p:nvSpPr>
                <p:spPr bwMode="auto">
                  <a:xfrm>
                    <a:off x="4858616" y="3501375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defTabSz="2348508"/>
                    <a:endParaRPr lang="en-US" sz="1125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  <p:sp>
                <p:nvSpPr>
                  <p:cNvPr id="87" name="Rectangle 86"/>
                  <p:cNvSpPr/>
                  <p:nvPr/>
                </p:nvSpPr>
                <p:spPr bwMode="auto">
                  <a:xfrm>
                    <a:off x="3818423" y="33004339"/>
                    <a:ext cx="1279475" cy="1993928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  <a:scene3d>
                    <a:camera prst="orthographicFront"/>
                    <a:lightRig rig="threePt" dir="t"/>
                  </a:scene3d>
                  <a:sp3d>
                    <a:bevelT/>
                  </a:sp3d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algn="ctr" defTabSz="2348508"/>
                    <a:endParaRPr lang="en-US" sz="1125" dirty="0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  <p:sp>
                <p:nvSpPr>
                  <p:cNvPr id="88" name="Rectangle 87"/>
                  <p:cNvSpPr/>
                  <p:nvPr/>
                </p:nvSpPr>
                <p:spPr bwMode="auto">
                  <a:xfrm>
                    <a:off x="3883165" y="33381668"/>
                    <a:ext cx="435154" cy="607501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defTabSz="2348508"/>
                    <a:endParaRPr lang="en-US" sz="1125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</p:grpSp>
            <p:grpSp>
              <p:nvGrpSpPr>
                <p:cNvPr id="80" name="Group 79"/>
                <p:cNvGrpSpPr/>
                <p:nvPr/>
              </p:nvGrpSpPr>
              <p:grpSpPr>
                <a:xfrm>
                  <a:off x="1000107" y="33001719"/>
                  <a:ext cx="1279475" cy="2146126"/>
                  <a:chOff x="3818423" y="33004339"/>
                  <a:chExt cx="1279475" cy="2146126"/>
                </a:xfrm>
              </p:grpSpPr>
              <p:sp>
                <p:nvSpPr>
                  <p:cNvPr id="81" name="Rectangle 80"/>
                  <p:cNvSpPr/>
                  <p:nvPr/>
                </p:nvSpPr>
                <p:spPr bwMode="auto">
                  <a:xfrm>
                    <a:off x="3864115" y="3501637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defTabSz="2348508"/>
                    <a:endParaRPr lang="en-US" sz="1125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  <p:sp>
                <p:nvSpPr>
                  <p:cNvPr id="82" name="Rectangle 81"/>
                  <p:cNvSpPr/>
                  <p:nvPr/>
                </p:nvSpPr>
                <p:spPr bwMode="auto">
                  <a:xfrm>
                    <a:off x="4858616" y="3501375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defTabSz="2348508"/>
                    <a:endParaRPr lang="en-US" sz="1125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  <p:sp>
                <p:nvSpPr>
                  <p:cNvPr id="83" name="Rectangle 82"/>
                  <p:cNvSpPr/>
                  <p:nvPr/>
                </p:nvSpPr>
                <p:spPr bwMode="auto">
                  <a:xfrm>
                    <a:off x="3818423" y="33004339"/>
                    <a:ext cx="1279475" cy="1993928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  <a:scene3d>
                    <a:camera prst="orthographicFront"/>
                    <a:lightRig rig="threePt" dir="t"/>
                  </a:scene3d>
                  <a:sp3d>
                    <a:bevelT/>
                  </a:sp3d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algn="ctr" defTabSz="2348508"/>
                    <a:endParaRPr lang="en-US" sz="1125" dirty="0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  <p:sp>
                <p:nvSpPr>
                  <p:cNvPr id="84" name="Rectangle 83"/>
                  <p:cNvSpPr/>
                  <p:nvPr/>
                </p:nvSpPr>
                <p:spPr bwMode="auto">
                  <a:xfrm>
                    <a:off x="3883165" y="33381668"/>
                    <a:ext cx="435154" cy="607501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51437" tIns="25718" rIns="51437" bIns="25718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defTabSz="2348508"/>
                    <a:endParaRPr lang="en-US" sz="1125">
                      <a:solidFill>
                        <a:schemeClr val="tx1"/>
                      </a:solidFill>
                      <a:latin typeface="Arial" charset="0"/>
                    </a:endParaRPr>
                  </a:p>
                </p:txBody>
              </p:sp>
            </p:grpSp>
          </p:grpSp>
          <p:sp>
            <p:nvSpPr>
              <p:cNvPr id="77" name="TextBox 76"/>
              <p:cNvSpPr txBox="1"/>
              <p:nvPr/>
            </p:nvSpPr>
            <p:spPr>
              <a:xfrm>
                <a:off x="8696374" y="30713404"/>
                <a:ext cx="1290307" cy="752244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900" b="1" dirty="0"/>
                  <a:t>Tape</a:t>
                </a:r>
              </a:p>
              <a:p>
                <a:r>
                  <a:rPr lang="en-US" sz="900" b="1" dirty="0"/>
                  <a:t>libraries</a:t>
                </a:r>
              </a:p>
            </p:txBody>
          </p:sp>
        </p:grpSp>
        <p:sp>
          <p:nvSpPr>
            <p:cNvPr id="60" name="Rounded Rectangle 59"/>
            <p:cNvSpPr/>
            <p:nvPr/>
          </p:nvSpPr>
          <p:spPr bwMode="auto">
            <a:xfrm>
              <a:off x="2993225" y="26755516"/>
              <a:ext cx="2425190" cy="666106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vert="horz" wrap="square" lIns="51437" tIns="25718" rIns="51437" bIns="25718" numCol="1" rtlCol="0" anchor="ctr" anchorCtr="0" compatLnSpc="1">
              <a:prstTxWarp prst="textNoShape">
                <a:avLst/>
              </a:prstTxWarp>
            </a:bodyPr>
            <a:lstStyle/>
            <a:p>
              <a:pPr algn="ctr" defTabSz="2348508"/>
              <a:r>
                <a:rPr lang="en-US" sz="1125" b="1" dirty="0">
                  <a:solidFill>
                    <a:schemeClr val="tx1"/>
                  </a:solidFill>
                  <a:latin typeface="Arial" charset="0"/>
                </a:rPr>
                <a:t>EOS</a:t>
              </a:r>
            </a:p>
          </p:txBody>
        </p:sp>
        <p:grpSp>
          <p:nvGrpSpPr>
            <p:cNvPr id="61" name="Group 60"/>
            <p:cNvGrpSpPr/>
            <p:nvPr/>
          </p:nvGrpSpPr>
          <p:grpSpPr>
            <a:xfrm>
              <a:off x="5533213" y="29570317"/>
              <a:ext cx="1402298" cy="803857"/>
              <a:chOff x="5621571" y="30779411"/>
              <a:chExt cx="1402298" cy="803857"/>
            </a:xfrm>
          </p:grpSpPr>
          <p:sp>
            <p:nvSpPr>
              <p:cNvPr id="74" name="Left-Right Arrow 73"/>
              <p:cNvSpPr/>
              <p:nvPr/>
            </p:nvSpPr>
            <p:spPr bwMode="auto">
              <a:xfrm>
                <a:off x="5621571" y="30779411"/>
                <a:ext cx="1402298" cy="803857"/>
              </a:xfrm>
              <a:prstGeom prst="leftRightArrow">
                <a:avLst>
                  <a:gd name="adj1" fmla="val 47424"/>
                  <a:gd name="adj2" fmla="val 38148"/>
                </a:avLst>
              </a:prstGeom>
              <a:solidFill>
                <a:schemeClr val="bg1">
                  <a:lumMod val="85000"/>
                </a:schemeClr>
              </a:solidFill>
              <a:ln w="9525" cap="flat" cmpd="sng" algn="ctr">
                <a:solidFill>
                  <a:srgbClr val="777777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51437" tIns="25718" rIns="51437" bIns="25718" numCol="1" rtlCol="0" anchor="ctr" anchorCtr="0" compatLnSpc="1">
                <a:prstTxWarp prst="textNoShape">
                  <a:avLst/>
                </a:prstTxWarp>
              </a:bodyPr>
              <a:lstStyle/>
              <a:p>
                <a:pPr defTabSz="2348508"/>
                <a:endParaRPr lang="en-US" sz="788" dirty="0"/>
              </a:p>
            </p:txBody>
          </p:sp>
          <p:sp>
            <p:nvSpPr>
              <p:cNvPr id="75" name="TextBox 74"/>
              <p:cNvSpPr txBox="1"/>
              <p:nvPr/>
            </p:nvSpPr>
            <p:spPr>
              <a:xfrm>
                <a:off x="5915906" y="30953194"/>
                <a:ext cx="813623" cy="435023"/>
              </a:xfrm>
              <a:prstGeom prst="rect">
                <a:avLst/>
              </a:prstGeom>
              <a:noFill/>
            </p:spPr>
            <p:txBody>
              <a:bodyPr wrap="none" rtlCol="0" anchor="ctr" anchorCtr="0">
                <a:spAutoFit/>
              </a:bodyPr>
              <a:lstStyle/>
              <a:p>
                <a:pPr algn="ctr"/>
                <a:r>
                  <a:rPr lang="en-US" sz="788" dirty="0"/>
                  <a:t>Files</a:t>
                </a:r>
              </a:p>
            </p:txBody>
          </p:sp>
        </p:grpSp>
        <p:grpSp>
          <p:nvGrpSpPr>
            <p:cNvPr id="65" name="Group 64"/>
            <p:cNvGrpSpPr/>
            <p:nvPr/>
          </p:nvGrpSpPr>
          <p:grpSpPr>
            <a:xfrm rot="2400000">
              <a:off x="1584649" y="29115347"/>
              <a:ext cx="1402298" cy="803857"/>
              <a:chOff x="5621571" y="30779411"/>
              <a:chExt cx="1402298" cy="803857"/>
            </a:xfrm>
          </p:grpSpPr>
          <p:sp>
            <p:nvSpPr>
              <p:cNvPr id="72" name="Left-Right Arrow 71"/>
              <p:cNvSpPr/>
              <p:nvPr/>
            </p:nvSpPr>
            <p:spPr bwMode="auto">
              <a:xfrm>
                <a:off x="5621571" y="30779411"/>
                <a:ext cx="1402298" cy="803857"/>
              </a:xfrm>
              <a:prstGeom prst="leftRightArrow">
                <a:avLst>
                  <a:gd name="adj1" fmla="val 47424"/>
                  <a:gd name="adj2" fmla="val 38148"/>
                </a:avLst>
              </a:prstGeom>
              <a:solidFill>
                <a:schemeClr val="bg1">
                  <a:lumMod val="85000"/>
                </a:schemeClr>
              </a:solidFill>
              <a:ln w="9525" cap="flat" cmpd="sng" algn="ctr">
                <a:solidFill>
                  <a:srgbClr val="777777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51437" tIns="25718" rIns="51437" bIns="25718" numCol="1" rtlCol="0" anchor="ctr" anchorCtr="0" compatLnSpc="1">
                <a:prstTxWarp prst="textNoShape">
                  <a:avLst/>
                </a:prstTxWarp>
              </a:bodyPr>
              <a:lstStyle/>
              <a:p>
                <a:pPr defTabSz="2348508"/>
                <a:endParaRPr lang="en-US" sz="788" dirty="0"/>
              </a:p>
            </p:txBody>
          </p:sp>
          <p:sp>
            <p:nvSpPr>
              <p:cNvPr id="73" name="TextBox 72"/>
              <p:cNvSpPr txBox="1"/>
              <p:nvPr/>
            </p:nvSpPr>
            <p:spPr>
              <a:xfrm>
                <a:off x="5915908" y="30953193"/>
                <a:ext cx="813623" cy="435023"/>
              </a:xfrm>
              <a:prstGeom prst="rect">
                <a:avLst/>
              </a:prstGeom>
              <a:noFill/>
            </p:spPr>
            <p:txBody>
              <a:bodyPr wrap="none" rtlCol="0" anchor="ctr" anchorCtr="0">
                <a:spAutoFit/>
              </a:bodyPr>
              <a:lstStyle/>
              <a:p>
                <a:pPr algn="ctr"/>
                <a:r>
                  <a:rPr lang="en-US" sz="788" dirty="0"/>
                  <a:t>Files</a:t>
                </a:r>
              </a:p>
            </p:txBody>
          </p:sp>
        </p:grpSp>
        <p:grpSp>
          <p:nvGrpSpPr>
            <p:cNvPr id="66" name="Group 65"/>
            <p:cNvGrpSpPr/>
            <p:nvPr/>
          </p:nvGrpSpPr>
          <p:grpSpPr>
            <a:xfrm rot="-2400000">
              <a:off x="1543732" y="27160288"/>
              <a:ext cx="1402298" cy="803857"/>
              <a:chOff x="5621571" y="30779411"/>
              <a:chExt cx="1402298" cy="803857"/>
            </a:xfrm>
          </p:grpSpPr>
          <p:sp>
            <p:nvSpPr>
              <p:cNvPr id="70" name="Left-Right Arrow 69"/>
              <p:cNvSpPr/>
              <p:nvPr/>
            </p:nvSpPr>
            <p:spPr bwMode="auto">
              <a:xfrm>
                <a:off x="5621571" y="30779411"/>
                <a:ext cx="1402298" cy="803857"/>
              </a:xfrm>
              <a:prstGeom prst="leftRightArrow">
                <a:avLst>
                  <a:gd name="adj1" fmla="val 47424"/>
                  <a:gd name="adj2" fmla="val 38148"/>
                </a:avLst>
              </a:prstGeom>
              <a:solidFill>
                <a:schemeClr val="bg1">
                  <a:lumMod val="85000"/>
                </a:schemeClr>
              </a:solidFill>
              <a:ln w="9525" cap="flat" cmpd="sng" algn="ctr">
                <a:solidFill>
                  <a:srgbClr val="777777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51437" tIns="25718" rIns="51437" bIns="25718" numCol="1" rtlCol="0" anchor="ctr" anchorCtr="0" compatLnSpc="1">
                <a:prstTxWarp prst="textNoShape">
                  <a:avLst/>
                </a:prstTxWarp>
              </a:bodyPr>
              <a:lstStyle/>
              <a:p>
                <a:pPr defTabSz="2348508"/>
                <a:endParaRPr lang="en-US" sz="788" dirty="0"/>
              </a:p>
            </p:txBody>
          </p:sp>
          <p:sp>
            <p:nvSpPr>
              <p:cNvPr id="71" name="TextBox 70"/>
              <p:cNvSpPr txBox="1"/>
              <p:nvPr/>
            </p:nvSpPr>
            <p:spPr>
              <a:xfrm>
                <a:off x="5915910" y="30953192"/>
                <a:ext cx="813623" cy="435023"/>
              </a:xfrm>
              <a:prstGeom prst="rect">
                <a:avLst/>
              </a:prstGeom>
              <a:noFill/>
            </p:spPr>
            <p:txBody>
              <a:bodyPr wrap="none" rtlCol="0" anchor="ctr" anchorCtr="0">
                <a:spAutoFit/>
              </a:bodyPr>
              <a:lstStyle/>
              <a:p>
                <a:pPr algn="ctr"/>
                <a:r>
                  <a:rPr lang="en-US" sz="788" dirty="0"/>
                  <a:t>Files</a:t>
                </a:r>
              </a:p>
            </p:txBody>
          </p:sp>
        </p:grpSp>
        <p:grpSp>
          <p:nvGrpSpPr>
            <p:cNvPr id="67" name="Group 66"/>
            <p:cNvGrpSpPr/>
            <p:nvPr/>
          </p:nvGrpSpPr>
          <p:grpSpPr>
            <a:xfrm rot="5400000">
              <a:off x="3189270" y="28135817"/>
              <a:ext cx="2030810" cy="803857"/>
              <a:chOff x="5621571" y="30779411"/>
              <a:chExt cx="1402298" cy="803857"/>
            </a:xfrm>
          </p:grpSpPr>
          <p:sp>
            <p:nvSpPr>
              <p:cNvPr id="68" name="Left-Right Arrow 67"/>
              <p:cNvSpPr/>
              <p:nvPr/>
            </p:nvSpPr>
            <p:spPr bwMode="auto">
              <a:xfrm>
                <a:off x="5621571" y="30779411"/>
                <a:ext cx="1402298" cy="803857"/>
              </a:xfrm>
              <a:prstGeom prst="leftRightArrow">
                <a:avLst>
                  <a:gd name="adj1" fmla="val 47424"/>
                  <a:gd name="adj2" fmla="val 38148"/>
                </a:avLst>
              </a:prstGeom>
              <a:solidFill>
                <a:schemeClr val="bg1">
                  <a:lumMod val="85000"/>
                </a:schemeClr>
              </a:solidFill>
              <a:ln w="9525" cap="flat" cmpd="sng" algn="ctr">
                <a:solidFill>
                  <a:srgbClr val="777777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51437" tIns="25718" rIns="51437" bIns="25718" numCol="1" rtlCol="0" anchor="ctr" anchorCtr="0" compatLnSpc="1">
                <a:prstTxWarp prst="textNoShape">
                  <a:avLst/>
                </a:prstTxWarp>
              </a:bodyPr>
              <a:lstStyle/>
              <a:p>
                <a:pPr defTabSz="2348508"/>
                <a:endParaRPr lang="en-US" sz="788" dirty="0"/>
              </a:p>
            </p:txBody>
          </p:sp>
          <p:sp>
            <p:nvSpPr>
              <p:cNvPr id="69" name="TextBox 68"/>
              <p:cNvSpPr txBox="1"/>
              <p:nvPr/>
            </p:nvSpPr>
            <p:spPr>
              <a:xfrm>
                <a:off x="6041808" y="30953193"/>
                <a:ext cx="561816" cy="435023"/>
              </a:xfrm>
              <a:prstGeom prst="rect">
                <a:avLst/>
              </a:prstGeom>
              <a:noFill/>
            </p:spPr>
            <p:txBody>
              <a:bodyPr wrap="none" rtlCol="0" anchor="ctr" anchorCtr="0">
                <a:spAutoFit/>
              </a:bodyPr>
              <a:lstStyle/>
              <a:p>
                <a:pPr algn="ctr"/>
                <a:r>
                  <a:rPr lang="en-US" sz="788" dirty="0"/>
                  <a:t>Files</a:t>
                </a:r>
              </a:p>
            </p:txBody>
          </p:sp>
        </p:grpSp>
      </p:grpSp>
      <p:sp>
        <p:nvSpPr>
          <p:cNvPr id="93" name="TextBox 92"/>
          <p:cNvSpPr txBox="1"/>
          <p:nvPr/>
        </p:nvSpPr>
        <p:spPr>
          <a:xfrm>
            <a:off x="0" y="1712604"/>
            <a:ext cx="9911022" cy="7155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20015" lvl="2" indent="-257175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US" sz="2025" b="1" dirty="0">
                <a:solidFill>
                  <a:srgbClr val="3961AD"/>
                </a:solidFill>
              </a:rPr>
              <a:t>EOS plus CTA is a “drop in” replacement for CASTOR</a:t>
            </a:r>
          </a:p>
        </p:txBody>
      </p:sp>
      <p:cxnSp>
        <p:nvCxnSpPr>
          <p:cNvPr id="5" name="Straight Connector 4"/>
          <p:cNvCxnSpPr/>
          <p:nvPr/>
        </p:nvCxnSpPr>
        <p:spPr bwMode="auto">
          <a:xfrm>
            <a:off x="5012518" y="2598473"/>
            <a:ext cx="9351" cy="3020728"/>
          </a:xfrm>
          <a:prstGeom prst="line">
            <a:avLst/>
          </a:prstGeom>
          <a:solidFill>
            <a:schemeClr val="accent1"/>
          </a:solidFill>
          <a:ln w="76200" cap="flat" cmpd="sng" algn="ctr">
            <a:solidFill>
              <a:schemeClr val="tx1"/>
            </a:solidFill>
            <a:prstDash val="lgDash"/>
            <a:round/>
            <a:headEnd type="none" w="med" len="med"/>
            <a:tailEnd type="none" w="med" len="med"/>
          </a:ln>
          <a:effectLst/>
        </p:spPr>
      </p:cxnSp>
      <p:sp>
        <p:nvSpPr>
          <p:cNvPr id="7" name="TextBox 6"/>
          <p:cNvSpPr txBox="1"/>
          <p:nvPr/>
        </p:nvSpPr>
        <p:spPr>
          <a:xfrm>
            <a:off x="781118" y="2637508"/>
            <a:ext cx="277396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/>
              <a:t>Current deployments with CASTOR</a:t>
            </a:r>
          </a:p>
        </p:txBody>
      </p:sp>
      <p:sp>
        <p:nvSpPr>
          <p:cNvPr id="94" name="TextBox 93"/>
          <p:cNvSpPr txBox="1"/>
          <p:nvPr/>
        </p:nvSpPr>
        <p:spPr>
          <a:xfrm>
            <a:off x="5605133" y="2637508"/>
            <a:ext cx="308590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b="1" dirty="0"/>
              <a:t>Future deployments with EOS plus CTA</a:t>
            </a:r>
          </a:p>
        </p:txBody>
      </p:sp>
      <p:grpSp>
        <p:nvGrpSpPr>
          <p:cNvPr id="2" name="Group 1"/>
          <p:cNvGrpSpPr/>
          <p:nvPr/>
        </p:nvGrpSpPr>
        <p:grpSpPr>
          <a:xfrm>
            <a:off x="3070" y="6524637"/>
            <a:ext cx="9997883" cy="343674"/>
            <a:chOff x="5457" y="9312802"/>
            <a:chExt cx="17773480" cy="610957"/>
          </a:xfrm>
        </p:grpSpPr>
        <p:grpSp>
          <p:nvGrpSpPr>
            <p:cNvPr id="102" name="Group 101"/>
            <p:cNvGrpSpPr/>
            <p:nvPr/>
          </p:nvGrpSpPr>
          <p:grpSpPr>
            <a:xfrm>
              <a:off x="5457" y="9312802"/>
              <a:ext cx="17773480" cy="610957"/>
              <a:chOff x="-47923" y="42192796"/>
              <a:chExt cx="30556029" cy="671902"/>
            </a:xfrm>
          </p:grpSpPr>
          <p:pic>
            <p:nvPicPr>
              <p:cNvPr id="62" name="Picture 61"/>
              <p:cNvPicPr>
                <a:picLocks noChangeAspect="1" noChangeArrowheads="1"/>
              </p:cNvPicPr>
              <p:nvPr/>
            </p:nvPicPr>
            <p:blipFill>
              <a:blip r:embed="rId3" cstate="print"/>
              <a:srcRect/>
              <a:stretch>
                <a:fillRect/>
              </a:stretch>
            </p:blipFill>
            <p:spPr bwMode="auto">
              <a:xfrm>
                <a:off x="-47923" y="42192796"/>
                <a:ext cx="30281572" cy="67190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sp>
            <p:nvSpPr>
              <p:cNvPr id="64" name="Text Box 15"/>
              <p:cNvSpPr txBox="1">
                <a:spLocks noChangeArrowheads="1"/>
              </p:cNvSpPr>
              <p:nvPr/>
            </p:nvSpPr>
            <p:spPr bwMode="auto">
              <a:xfrm>
                <a:off x="22320602" y="42258398"/>
                <a:ext cx="8187504" cy="49554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pPr defTabSz="1882768"/>
                <a:r>
                  <a:rPr lang="en-GB" sz="1047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Contact: Steven.Murray@cern.ch Page 3 </a:t>
                </a:r>
              </a:p>
            </p:txBody>
          </p:sp>
          <p:pic>
            <p:nvPicPr>
              <p:cNvPr id="63" name="Image 4" descr="logooutline.eps"/>
              <p:cNvPicPr>
                <a:picLocks noChangeAspect="1"/>
              </p:cNvPicPr>
              <p:nvPr/>
            </p:nvPicPr>
            <p:blipFill>
              <a:blip r:embed="rId4" cstate="print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tretch>
                <a:fillRect/>
              </a:stretch>
            </p:blipFill>
            <p:spPr>
              <a:xfrm>
                <a:off x="88096" y="42237507"/>
                <a:ext cx="712004" cy="464980"/>
              </a:xfrm>
              <a:prstGeom prst="rect">
                <a:avLst/>
              </a:prstGeom>
            </p:spPr>
          </p:pic>
        </p:grpSp>
        <p:sp>
          <p:nvSpPr>
            <p:cNvPr id="95" name="Rectangle 94"/>
            <p:cNvSpPr/>
            <p:nvPr/>
          </p:nvSpPr>
          <p:spPr>
            <a:xfrm>
              <a:off x="577843" y="9382007"/>
              <a:ext cx="10560651" cy="44124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1013" dirty="0">
                  <a:solidFill>
                    <a:schemeClr val="bg1"/>
                  </a:solidFill>
                </a:rPr>
                <a:t>German Cancio, Eric Cano, Julien Leduc and Steven Murray</a:t>
              </a:r>
            </a:p>
          </p:txBody>
        </p:sp>
      </p:grpSp>
      <p:sp>
        <p:nvSpPr>
          <p:cNvPr id="96" name="TextBox 95"/>
          <p:cNvSpPr txBox="1"/>
          <p:nvPr/>
        </p:nvSpPr>
        <p:spPr>
          <a:xfrm>
            <a:off x="8661484" y="125596"/>
            <a:ext cx="1140056" cy="738664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chemeClr val="bg1"/>
                </a:solidFill>
              </a:rPr>
              <a:t>WLCG Grid</a:t>
            </a:r>
          </a:p>
          <a:p>
            <a:r>
              <a:rPr lang="en-US" sz="1400" dirty="0">
                <a:solidFill>
                  <a:schemeClr val="bg1"/>
                </a:solidFill>
              </a:rPr>
              <a:t>Deployment</a:t>
            </a:r>
          </a:p>
          <a:p>
            <a:r>
              <a:rPr lang="en-US" sz="1400" dirty="0">
                <a:solidFill>
                  <a:schemeClr val="bg1"/>
                </a:solidFill>
              </a:rPr>
              <a:t>Board</a:t>
            </a:r>
          </a:p>
        </p:txBody>
      </p:sp>
    </p:spTree>
    <p:extLst>
      <p:ext uri="{BB962C8B-B14F-4D97-AF65-F5344CB8AC3E}">
        <p14:creationId xmlns:p14="http://schemas.microsoft.com/office/powerpoint/2010/main" val="21351891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0" y="970171"/>
            <a:ext cx="9911022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62840" lvl="2">
              <a:lnSpc>
                <a:spcPct val="200000"/>
              </a:lnSpc>
            </a:pPr>
            <a:r>
              <a:rPr lang="en-US" sz="2025" b="1" dirty="0">
                <a:solidFill>
                  <a:srgbClr val="3961AD"/>
                </a:solidFill>
              </a:rPr>
              <a:t>EOS plus CTA is a “drop in” replacement for CASTOR</a:t>
            </a:r>
          </a:p>
          <a:p>
            <a:pPr marL="478702" lvl="2" indent="-34290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US" sz="2025" b="1" dirty="0" smtClean="0">
                <a:solidFill>
                  <a:srgbClr val="3961AD"/>
                </a:solidFill>
              </a:rPr>
              <a:t>Users access file through EOS protocols (</a:t>
            </a:r>
            <a:r>
              <a:rPr lang="en-US" sz="2025" b="1" dirty="0" err="1" smtClean="0">
                <a:solidFill>
                  <a:srgbClr val="3961AD"/>
                </a:solidFill>
              </a:rPr>
              <a:t>xrootd</a:t>
            </a:r>
            <a:r>
              <a:rPr lang="en-US" sz="2025" b="1" dirty="0" smtClean="0">
                <a:solidFill>
                  <a:srgbClr val="3961AD"/>
                </a:solidFill>
              </a:rPr>
              <a:t>, </a:t>
            </a:r>
            <a:r>
              <a:rPr lang="en-US" sz="2025" b="1" dirty="0" err="1" smtClean="0">
                <a:solidFill>
                  <a:srgbClr val="3961AD"/>
                </a:solidFill>
              </a:rPr>
              <a:t>GridFTP</a:t>
            </a:r>
            <a:r>
              <a:rPr lang="en-US" sz="2025" b="1" dirty="0" smtClean="0">
                <a:solidFill>
                  <a:srgbClr val="3961AD"/>
                </a:solidFill>
              </a:rPr>
              <a:t> and http)</a:t>
            </a:r>
          </a:p>
          <a:p>
            <a:pPr marL="478702" lvl="2" indent="-342900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US" sz="2025" b="1" dirty="0" smtClean="0">
                <a:solidFill>
                  <a:srgbClr val="3961AD"/>
                </a:solidFill>
              </a:rPr>
              <a:t>CASTOR </a:t>
            </a:r>
            <a:r>
              <a:rPr lang="en-US" sz="2025" b="1" dirty="0">
                <a:solidFill>
                  <a:srgbClr val="3961AD"/>
                </a:solidFill>
              </a:rPr>
              <a:t>like file lifecycle implemented by EOS workflow engine</a:t>
            </a:r>
          </a:p>
          <a:p>
            <a:pPr marL="919601" lvl="7" indent="-342900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sz="2025" b="1" dirty="0">
                <a:solidFill>
                  <a:srgbClr val="3961AD"/>
                </a:solidFill>
              </a:rPr>
              <a:t>Immutable tape files</a:t>
            </a:r>
          </a:p>
          <a:p>
            <a:pPr marL="919601" lvl="7" indent="-342900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sz="2025" b="1" dirty="0">
                <a:solidFill>
                  <a:srgbClr val="3961AD"/>
                </a:solidFill>
              </a:rPr>
              <a:t>Implicit archive to tape (directories that are tagged for tape)</a:t>
            </a:r>
          </a:p>
          <a:p>
            <a:pPr marL="919601" lvl="7" indent="-342900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sz="2025" b="1" dirty="0">
                <a:solidFill>
                  <a:srgbClr val="3961AD"/>
                </a:solidFill>
              </a:rPr>
              <a:t>Explicit retrieves from tape (</a:t>
            </a:r>
            <a:r>
              <a:rPr lang="en-US" sz="2025" b="1" dirty="0" err="1">
                <a:solidFill>
                  <a:srgbClr val="3961AD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stager_get</a:t>
            </a:r>
            <a:r>
              <a:rPr lang="en-US" sz="2025" b="1" dirty="0">
                <a:solidFill>
                  <a:srgbClr val="3961AD"/>
                </a:solidFill>
              </a:rPr>
              <a:t> replaced by </a:t>
            </a:r>
            <a:r>
              <a:rPr lang="en-US" sz="2025" b="1" dirty="0" err="1">
                <a:solidFill>
                  <a:srgbClr val="3961AD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xrdfs</a:t>
            </a:r>
            <a:r>
              <a:rPr lang="en-US" sz="2025" b="1" dirty="0">
                <a:solidFill>
                  <a:srgbClr val="3961AD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 prepare</a:t>
            </a:r>
            <a:r>
              <a:rPr lang="en-US" sz="2025" b="1" dirty="0">
                <a:solidFill>
                  <a:srgbClr val="3961AD"/>
                </a:solidFill>
              </a:rPr>
              <a:t>)</a:t>
            </a:r>
          </a:p>
          <a:p>
            <a:pPr marL="919601" lvl="7" indent="-342900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sz="2025" b="1" dirty="0">
                <a:solidFill>
                  <a:srgbClr val="3961AD"/>
                </a:solidFill>
              </a:rPr>
              <a:t>Implicit retrieves from tape (open for read blocks until file is retrieved)</a:t>
            </a:r>
          </a:p>
          <a:p>
            <a:pPr marL="919601" lvl="7" indent="-342900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sz="2025" b="1" dirty="0" smtClean="0">
                <a:solidFill>
                  <a:srgbClr val="3961AD"/>
                </a:solidFill>
              </a:rPr>
              <a:t>D0T1 </a:t>
            </a:r>
            <a:r>
              <a:rPr lang="en-US" sz="2025" b="1" dirty="0">
                <a:solidFill>
                  <a:srgbClr val="3961AD"/>
                </a:solidFill>
              </a:rPr>
              <a:t>– Garbage collected disk cache on top of permanent tape files</a:t>
            </a:r>
          </a:p>
        </p:txBody>
      </p:sp>
      <p:grpSp>
        <p:nvGrpSpPr>
          <p:cNvPr id="14" name="Group 13"/>
          <p:cNvGrpSpPr/>
          <p:nvPr/>
        </p:nvGrpSpPr>
        <p:grpSpPr>
          <a:xfrm>
            <a:off x="0" y="371"/>
            <a:ext cx="9911022" cy="970402"/>
            <a:chOff x="0" y="-7576591"/>
            <a:chExt cx="17597170" cy="1725108"/>
          </a:xfrm>
        </p:grpSpPr>
        <p:grpSp>
          <p:nvGrpSpPr>
            <p:cNvPr id="15" name="Group 14"/>
            <p:cNvGrpSpPr/>
            <p:nvPr/>
          </p:nvGrpSpPr>
          <p:grpSpPr>
            <a:xfrm>
              <a:off x="0" y="-7576591"/>
              <a:ext cx="17597170" cy="1725108"/>
              <a:chOff x="-187027" y="2676301"/>
              <a:chExt cx="21948477" cy="2762656"/>
            </a:xfrm>
          </p:grpSpPr>
          <p:pic>
            <p:nvPicPr>
              <p:cNvPr id="18" name="Picture 17"/>
              <p:cNvPicPr>
                <a:picLocks noChangeAspect="1" noChangeArrowheads="1"/>
              </p:cNvPicPr>
              <p:nvPr/>
            </p:nvPicPr>
            <p:blipFill>
              <a:blip r:embed="rId3" cstate="print"/>
              <a:srcRect/>
              <a:stretch>
                <a:fillRect/>
              </a:stretch>
            </p:blipFill>
            <p:spPr bwMode="auto">
              <a:xfrm>
                <a:off x="-187027" y="2676301"/>
                <a:ext cx="21948477" cy="2762656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19" name="Image 4" descr="logooutline.eps"/>
              <p:cNvPicPr>
                <a:picLocks noChangeAspect="1"/>
              </p:cNvPicPr>
              <p:nvPr/>
            </p:nvPicPr>
            <p:blipFill>
              <a:blip r:embed="rId4" cstate="print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tretch>
                <a:fillRect/>
              </a:stretch>
            </p:blipFill>
            <p:spPr>
              <a:xfrm>
                <a:off x="26097" y="2923298"/>
                <a:ext cx="2073568" cy="2453569"/>
              </a:xfrm>
              <a:prstGeom prst="rect">
                <a:avLst/>
              </a:prstGeom>
            </p:spPr>
          </p:pic>
        </p:grpSp>
        <p:sp>
          <p:nvSpPr>
            <p:cNvPr id="16" name="Text Box 15"/>
            <p:cNvSpPr txBox="1">
              <a:spLocks noChangeArrowheads="1"/>
            </p:cNvSpPr>
            <p:nvPr/>
          </p:nvSpPr>
          <p:spPr bwMode="auto">
            <a:xfrm>
              <a:off x="1834446" y="-7522840"/>
              <a:ext cx="13087170" cy="164142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ctr" defTabSz="1882768"/>
              <a:r>
                <a:rPr lang="en-US" sz="5400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What is CTA – 3 of 3</a:t>
              </a:r>
              <a:endParaRPr lang="en-US" sz="45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</p:grpSp>
      <p:grpSp>
        <p:nvGrpSpPr>
          <p:cNvPr id="2" name="Group 1"/>
          <p:cNvGrpSpPr/>
          <p:nvPr/>
        </p:nvGrpSpPr>
        <p:grpSpPr>
          <a:xfrm>
            <a:off x="3070" y="6516888"/>
            <a:ext cx="9997883" cy="343674"/>
            <a:chOff x="5457" y="9312802"/>
            <a:chExt cx="17773480" cy="610957"/>
          </a:xfrm>
        </p:grpSpPr>
        <p:grpSp>
          <p:nvGrpSpPr>
            <p:cNvPr id="102" name="Group 101"/>
            <p:cNvGrpSpPr/>
            <p:nvPr/>
          </p:nvGrpSpPr>
          <p:grpSpPr>
            <a:xfrm>
              <a:off x="5457" y="9312802"/>
              <a:ext cx="17773480" cy="610957"/>
              <a:chOff x="-47923" y="42192796"/>
              <a:chExt cx="30556029" cy="671902"/>
            </a:xfrm>
          </p:grpSpPr>
          <p:pic>
            <p:nvPicPr>
              <p:cNvPr id="62" name="Picture 61"/>
              <p:cNvPicPr>
                <a:picLocks noChangeAspect="1" noChangeArrowheads="1"/>
              </p:cNvPicPr>
              <p:nvPr/>
            </p:nvPicPr>
            <p:blipFill>
              <a:blip r:embed="rId3" cstate="print"/>
              <a:srcRect/>
              <a:stretch>
                <a:fillRect/>
              </a:stretch>
            </p:blipFill>
            <p:spPr bwMode="auto">
              <a:xfrm>
                <a:off x="-47923" y="42192796"/>
                <a:ext cx="30281572" cy="67190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sp>
            <p:nvSpPr>
              <p:cNvPr id="64" name="Text Box 15"/>
              <p:cNvSpPr txBox="1">
                <a:spLocks noChangeArrowheads="1"/>
              </p:cNvSpPr>
              <p:nvPr/>
            </p:nvSpPr>
            <p:spPr bwMode="auto">
              <a:xfrm>
                <a:off x="22320602" y="42258398"/>
                <a:ext cx="8187504" cy="49554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pPr defTabSz="1882768"/>
                <a:r>
                  <a:rPr lang="en-GB" sz="1047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Contact: Steven.Murray@cern.ch Page 4 </a:t>
                </a:r>
              </a:p>
            </p:txBody>
          </p:sp>
          <p:pic>
            <p:nvPicPr>
              <p:cNvPr id="63" name="Image 4" descr="logooutline.eps"/>
              <p:cNvPicPr>
                <a:picLocks noChangeAspect="1"/>
              </p:cNvPicPr>
              <p:nvPr/>
            </p:nvPicPr>
            <p:blipFill>
              <a:blip r:embed="rId4" cstate="print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tretch>
                <a:fillRect/>
              </a:stretch>
            </p:blipFill>
            <p:spPr>
              <a:xfrm>
                <a:off x="88096" y="42237507"/>
                <a:ext cx="712004" cy="464980"/>
              </a:xfrm>
              <a:prstGeom prst="rect">
                <a:avLst/>
              </a:prstGeom>
            </p:spPr>
          </p:pic>
        </p:grpSp>
        <p:sp>
          <p:nvSpPr>
            <p:cNvPr id="17" name="Rectangle 16"/>
            <p:cNvSpPr/>
            <p:nvPr/>
          </p:nvSpPr>
          <p:spPr>
            <a:xfrm>
              <a:off x="577843" y="9382007"/>
              <a:ext cx="9754048" cy="44124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1013" dirty="0">
                  <a:solidFill>
                    <a:schemeClr val="bg1"/>
                  </a:solidFill>
                </a:rPr>
                <a:t>German Cancio, Eric Cano, Julien Leduc and Steven Murray</a:t>
              </a: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8661484" y="125595"/>
            <a:ext cx="1140056" cy="738664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chemeClr val="bg1"/>
                </a:solidFill>
              </a:rPr>
              <a:t>WLCG Grid</a:t>
            </a:r>
          </a:p>
          <a:p>
            <a:r>
              <a:rPr lang="en-US" sz="1400" dirty="0">
                <a:solidFill>
                  <a:schemeClr val="bg1"/>
                </a:solidFill>
              </a:rPr>
              <a:t>Deployment</a:t>
            </a:r>
          </a:p>
          <a:p>
            <a:r>
              <a:rPr lang="en-US" sz="1400" dirty="0">
                <a:solidFill>
                  <a:schemeClr val="bg1"/>
                </a:solidFill>
              </a:rPr>
              <a:t>Board</a:t>
            </a:r>
          </a:p>
        </p:txBody>
      </p:sp>
    </p:spTree>
    <p:extLst>
      <p:ext uri="{BB962C8B-B14F-4D97-AF65-F5344CB8AC3E}">
        <p14:creationId xmlns:p14="http://schemas.microsoft.com/office/powerpoint/2010/main" val="38822528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0" y="1531103"/>
            <a:ext cx="9911022" cy="30746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20015" lvl="2" indent="-257175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US" sz="2000" b="1" dirty="0">
                <a:solidFill>
                  <a:srgbClr val="3961AD"/>
                </a:solidFill>
              </a:rPr>
              <a:t>EOS has become the de facto disk storage for LHC physics data</a:t>
            </a:r>
          </a:p>
          <a:p>
            <a:pPr marL="420015" lvl="2" indent="-257175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US" sz="2000" b="1" dirty="0">
                <a:solidFill>
                  <a:srgbClr val="3961AD"/>
                </a:solidFill>
              </a:rPr>
              <a:t>Natural evolution from CASTOR</a:t>
            </a:r>
          </a:p>
          <a:p>
            <a:pPr marL="809990" lvl="6" indent="-321469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sz="2000" b="1" dirty="0">
                <a:solidFill>
                  <a:srgbClr val="3961AD"/>
                </a:solidFill>
              </a:rPr>
              <a:t>Remove duplication between CASTOR disk storage and EOS</a:t>
            </a:r>
          </a:p>
          <a:p>
            <a:pPr marL="809990" lvl="6" indent="-321469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sz="2000" b="1" dirty="0">
                <a:solidFill>
                  <a:srgbClr val="3961AD"/>
                </a:solidFill>
              </a:rPr>
              <a:t>Thin layer on top of existing CASTOR tape server</a:t>
            </a:r>
          </a:p>
          <a:p>
            <a:pPr marL="809990" lvl="6" indent="-321469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sz="2000" b="1" dirty="0">
                <a:solidFill>
                  <a:srgbClr val="3961AD"/>
                </a:solidFill>
              </a:rPr>
              <a:t>Stronger and more decoupled separation between disk and tape</a:t>
            </a:r>
          </a:p>
        </p:txBody>
      </p:sp>
      <p:grpSp>
        <p:nvGrpSpPr>
          <p:cNvPr id="14" name="Group 13"/>
          <p:cNvGrpSpPr/>
          <p:nvPr/>
        </p:nvGrpSpPr>
        <p:grpSpPr>
          <a:xfrm>
            <a:off x="0" y="-7380"/>
            <a:ext cx="9911022" cy="970402"/>
            <a:chOff x="0" y="-7576591"/>
            <a:chExt cx="17597170" cy="1725108"/>
          </a:xfrm>
        </p:grpSpPr>
        <p:grpSp>
          <p:nvGrpSpPr>
            <p:cNvPr id="15" name="Group 14"/>
            <p:cNvGrpSpPr/>
            <p:nvPr/>
          </p:nvGrpSpPr>
          <p:grpSpPr>
            <a:xfrm>
              <a:off x="0" y="-7576591"/>
              <a:ext cx="17597170" cy="1725108"/>
              <a:chOff x="-187027" y="2676301"/>
              <a:chExt cx="21948477" cy="2762656"/>
            </a:xfrm>
          </p:grpSpPr>
          <p:pic>
            <p:nvPicPr>
              <p:cNvPr id="18" name="Picture 17"/>
              <p:cNvPicPr>
                <a:picLocks noChangeAspect="1" noChangeArrowheads="1"/>
              </p:cNvPicPr>
              <p:nvPr/>
            </p:nvPicPr>
            <p:blipFill>
              <a:blip r:embed="rId3" cstate="print"/>
              <a:srcRect/>
              <a:stretch>
                <a:fillRect/>
              </a:stretch>
            </p:blipFill>
            <p:spPr bwMode="auto">
              <a:xfrm>
                <a:off x="-187027" y="2676301"/>
                <a:ext cx="21948477" cy="2762656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19" name="Image 4" descr="logooutline.eps"/>
              <p:cNvPicPr>
                <a:picLocks noChangeAspect="1"/>
              </p:cNvPicPr>
              <p:nvPr/>
            </p:nvPicPr>
            <p:blipFill>
              <a:blip r:embed="rId4" cstate="print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tretch>
                <a:fillRect/>
              </a:stretch>
            </p:blipFill>
            <p:spPr>
              <a:xfrm>
                <a:off x="26097" y="2923298"/>
                <a:ext cx="2073568" cy="2453569"/>
              </a:xfrm>
              <a:prstGeom prst="rect">
                <a:avLst/>
              </a:prstGeom>
            </p:spPr>
          </p:pic>
        </p:grpSp>
        <p:sp>
          <p:nvSpPr>
            <p:cNvPr id="16" name="Text Box 15"/>
            <p:cNvSpPr txBox="1">
              <a:spLocks noChangeArrowheads="1"/>
            </p:cNvSpPr>
            <p:nvPr/>
          </p:nvSpPr>
          <p:spPr bwMode="auto">
            <a:xfrm>
              <a:off x="1834446" y="-7522840"/>
              <a:ext cx="13087170" cy="164142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ctr" defTabSz="1882768"/>
              <a:r>
                <a:rPr lang="en-US" sz="5400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Why CTA – 1 of 2</a:t>
              </a:r>
              <a:endParaRPr lang="en-US" sz="45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</p:grpSp>
      <p:grpSp>
        <p:nvGrpSpPr>
          <p:cNvPr id="2" name="Group 1"/>
          <p:cNvGrpSpPr/>
          <p:nvPr/>
        </p:nvGrpSpPr>
        <p:grpSpPr>
          <a:xfrm>
            <a:off x="3070" y="6516889"/>
            <a:ext cx="9997883" cy="343674"/>
            <a:chOff x="5457" y="9312802"/>
            <a:chExt cx="17773480" cy="610957"/>
          </a:xfrm>
        </p:grpSpPr>
        <p:grpSp>
          <p:nvGrpSpPr>
            <p:cNvPr id="102" name="Group 101"/>
            <p:cNvGrpSpPr/>
            <p:nvPr/>
          </p:nvGrpSpPr>
          <p:grpSpPr>
            <a:xfrm>
              <a:off x="5457" y="9312802"/>
              <a:ext cx="17773480" cy="610957"/>
              <a:chOff x="-47923" y="42192796"/>
              <a:chExt cx="30556029" cy="671902"/>
            </a:xfrm>
          </p:grpSpPr>
          <p:pic>
            <p:nvPicPr>
              <p:cNvPr id="62" name="Picture 61"/>
              <p:cNvPicPr>
                <a:picLocks noChangeAspect="1" noChangeArrowheads="1"/>
              </p:cNvPicPr>
              <p:nvPr/>
            </p:nvPicPr>
            <p:blipFill>
              <a:blip r:embed="rId3" cstate="print"/>
              <a:srcRect/>
              <a:stretch>
                <a:fillRect/>
              </a:stretch>
            </p:blipFill>
            <p:spPr bwMode="auto">
              <a:xfrm>
                <a:off x="-47923" y="42192796"/>
                <a:ext cx="30281572" cy="67190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sp>
            <p:nvSpPr>
              <p:cNvPr id="64" name="Text Box 15"/>
              <p:cNvSpPr txBox="1">
                <a:spLocks noChangeArrowheads="1"/>
              </p:cNvSpPr>
              <p:nvPr/>
            </p:nvSpPr>
            <p:spPr bwMode="auto">
              <a:xfrm>
                <a:off x="22320602" y="42258398"/>
                <a:ext cx="8187504" cy="49554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pPr defTabSz="1882768"/>
                <a:r>
                  <a:rPr lang="en-GB" sz="1047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Contact: Steven.Murray@cern.ch Page 5 </a:t>
                </a:r>
              </a:p>
            </p:txBody>
          </p:sp>
          <p:pic>
            <p:nvPicPr>
              <p:cNvPr id="63" name="Image 4" descr="logooutline.eps"/>
              <p:cNvPicPr>
                <a:picLocks noChangeAspect="1"/>
              </p:cNvPicPr>
              <p:nvPr/>
            </p:nvPicPr>
            <p:blipFill>
              <a:blip r:embed="rId4" cstate="print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tretch>
                <a:fillRect/>
              </a:stretch>
            </p:blipFill>
            <p:spPr>
              <a:xfrm>
                <a:off x="88096" y="42237507"/>
                <a:ext cx="712004" cy="464980"/>
              </a:xfrm>
              <a:prstGeom prst="rect">
                <a:avLst/>
              </a:prstGeom>
            </p:spPr>
          </p:pic>
        </p:grpSp>
        <p:sp>
          <p:nvSpPr>
            <p:cNvPr id="17" name="Rectangle 16"/>
            <p:cNvSpPr/>
            <p:nvPr/>
          </p:nvSpPr>
          <p:spPr>
            <a:xfrm>
              <a:off x="577843" y="9382007"/>
              <a:ext cx="10125998" cy="44124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1013" dirty="0">
                  <a:solidFill>
                    <a:schemeClr val="bg1"/>
                  </a:solidFill>
                </a:rPr>
                <a:t>German Cancio, Eric Cano, Julien Leduc and Steven Murray</a:t>
              </a: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8661484" y="117844"/>
            <a:ext cx="1140056" cy="738664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chemeClr val="bg1"/>
                </a:solidFill>
              </a:rPr>
              <a:t>WLCG Grid</a:t>
            </a:r>
          </a:p>
          <a:p>
            <a:r>
              <a:rPr lang="en-US" sz="1400" dirty="0">
                <a:solidFill>
                  <a:schemeClr val="bg1"/>
                </a:solidFill>
              </a:rPr>
              <a:t>Deployment</a:t>
            </a:r>
          </a:p>
          <a:p>
            <a:r>
              <a:rPr lang="en-US" sz="1400" dirty="0">
                <a:solidFill>
                  <a:schemeClr val="bg1"/>
                </a:solidFill>
              </a:rPr>
              <a:t>Board</a:t>
            </a:r>
          </a:p>
        </p:txBody>
      </p:sp>
    </p:spTree>
    <p:extLst>
      <p:ext uri="{BB962C8B-B14F-4D97-AF65-F5344CB8AC3E}">
        <p14:creationId xmlns:p14="http://schemas.microsoft.com/office/powerpoint/2010/main" val="30420772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0" y="1600198"/>
            <a:ext cx="9911022" cy="38318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84309" lvl="2" indent="-321469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US" sz="2025" b="1" dirty="0">
                <a:solidFill>
                  <a:srgbClr val="3961AD"/>
                </a:solidFill>
              </a:rPr>
              <a:t>CTA preemptive scheduler</a:t>
            </a:r>
          </a:p>
          <a:p>
            <a:pPr marL="891410" lvl="7" indent="-321469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sz="2025" b="1" dirty="0">
                <a:solidFill>
                  <a:srgbClr val="3961AD"/>
                </a:solidFill>
              </a:rPr>
              <a:t>Use drives at full speed all of the time</a:t>
            </a:r>
          </a:p>
          <a:p>
            <a:pPr marL="891410" lvl="7" indent="-321469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sz="2025" b="1" dirty="0">
                <a:solidFill>
                  <a:srgbClr val="3961AD"/>
                </a:solidFill>
              </a:rPr>
              <a:t>Single step scheduling vs the partial step scheduling of CASTOR</a:t>
            </a:r>
          </a:p>
          <a:p>
            <a:pPr marL="484309" lvl="2" indent="-321469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US" sz="2025" b="1" dirty="0">
                <a:solidFill>
                  <a:srgbClr val="3961AD"/>
                </a:solidFill>
              </a:rPr>
              <a:t>Same tape format as CASTOR – only need to migrate metadata</a:t>
            </a:r>
          </a:p>
          <a:p>
            <a:pPr marL="484309" lvl="2" indent="-321469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US" sz="2025" b="1" dirty="0">
                <a:solidFill>
                  <a:srgbClr val="3961AD"/>
                </a:solidFill>
              </a:rPr>
              <a:t>Full flat catalogue of all tape files can be used for disaster recovery</a:t>
            </a:r>
          </a:p>
          <a:p>
            <a:pPr marL="484309" lvl="2" indent="-321469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US" sz="2025" b="1" dirty="0">
                <a:solidFill>
                  <a:srgbClr val="3961AD"/>
                </a:solidFill>
              </a:rPr>
              <a:t>Less networked components than CASTOR (no CUPV, VDQM or VMGR)</a:t>
            </a:r>
          </a:p>
        </p:txBody>
      </p:sp>
      <p:grpSp>
        <p:nvGrpSpPr>
          <p:cNvPr id="14" name="Group 13"/>
          <p:cNvGrpSpPr/>
          <p:nvPr/>
        </p:nvGrpSpPr>
        <p:grpSpPr>
          <a:xfrm>
            <a:off x="0" y="-7380"/>
            <a:ext cx="9911022" cy="970402"/>
            <a:chOff x="0" y="-7576591"/>
            <a:chExt cx="17597170" cy="1725108"/>
          </a:xfrm>
        </p:grpSpPr>
        <p:grpSp>
          <p:nvGrpSpPr>
            <p:cNvPr id="15" name="Group 14"/>
            <p:cNvGrpSpPr/>
            <p:nvPr/>
          </p:nvGrpSpPr>
          <p:grpSpPr>
            <a:xfrm>
              <a:off x="0" y="-7576591"/>
              <a:ext cx="17597170" cy="1725108"/>
              <a:chOff x="-187027" y="2676301"/>
              <a:chExt cx="21948477" cy="2762656"/>
            </a:xfrm>
          </p:grpSpPr>
          <p:pic>
            <p:nvPicPr>
              <p:cNvPr id="18" name="Picture 17"/>
              <p:cNvPicPr>
                <a:picLocks noChangeAspect="1" noChangeArrowheads="1"/>
              </p:cNvPicPr>
              <p:nvPr/>
            </p:nvPicPr>
            <p:blipFill>
              <a:blip r:embed="rId3" cstate="print"/>
              <a:srcRect/>
              <a:stretch>
                <a:fillRect/>
              </a:stretch>
            </p:blipFill>
            <p:spPr bwMode="auto">
              <a:xfrm>
                <a:off x="-187027" y="2676301"/>
                <a:ext cx="21948477" cy="2762656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19" name="Image 4" descr="logooutline.eps"/>
              <p:cNvPicPr>
                <a:picLocks noChangeAspect="1"/>
              </p:cNvPicPr>
              <p:nvPr/>
            </p:nvPicPr>
            <p:blipFill>
              <a:blip r:embed="rId4" cstate="print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tretch>
                <a:fillRect/>
              </a:stretch>
            </p:blipFill>
            <p:spPr>
              <a:xfrm>
                <a:off x="26097" y="2923298"/>
                <a:ext cx="2073568" cy="2453569"/>
              </a:xfrm>
              <a:prstGeom prst="rect">
                <a:avLst/>
              </a:prstGeom>
            </p:spPr>
          </p:pic>
        </p:grpSp>
        <p:sp>
          <p:nvSpPr>
            <p:cNvPr id="16" name="Text Box 15"/>
            <p:cNvSpPr txBox="1">
              <a:spLocks noChangeArrowheads="1"/>
            </p:cNvSpPr>
            <p:nvPr/>
          </p:nvSpPr>
          <p:spPr bwMode="auto">
            <a:xfrm>
              <a:off x="1834446" y="-7522840"/>
              <a:ext cx="13087170" cy="164142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ctr" defTabSz="1882768"/>
              <a:r>
                <a:rPr lang="en-US" sz="5400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Why CTA – 2 of 2</a:t>
              </a:r>
              <a:endParaRPr lang="en-US" sz="45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</p:grpSp>
      <p:grpSp>
        <p:nvGrpSpPr>
          <p:cNvPr id="2" name="Group 1"/>
          <p:cNvGrpSpPr/>
          <p:nvPr/>
        </p:nvGrpSpPr>
        <p:grpSpPr>
          <a:xfrm>
            <a:off x="3070" y="6516890"/>
            <a:ext cx="9997883" cy="343674"/>
            <a:chOff x="5457" y="9312802"/>
            <a:chExt cx="17773480" cy="610957"/>
          </a:xfrm>
        </p:grpSpPr>
        <p:grpSp>
          <p:nvGrpSpPr>
            <p:cNvPr id="102" name="Group 101"/>
            <p:cNvGrpSpPr/>
            <p:nvPr/>
          </p:nvGrpSpPr>
          <p:grpSpPr>
            <a:xfrm>
              <a:off x="5457" y="9312802"/>
              <a:ext cx="17773480" cy="610957"/>
              <a:chOff x="-47923" y="42192796"/>
              <a:chExt cx="30556029" cy="671902"/>
            </a:xfrm>
          </p:grpSpPr>
          <p:pic>
            <p:nvPicPr>
              <p:cNvPr id="62" name="Picture 61"/>
              <p:cNvPicPr>
                <a:picLocks noChangeAspect="1" noChangeArrowheads="1"/>
              </p:cNvPicPr>
              <p:nvPr/>
            </p:nvPicPr>
            <p:blipFill>
              <a:blip r:embed="rId3" cstate="print"/>
              <a:srcRect/>
              <a:stretch>
                <a:fillRect/>
              </a:stretch>
            </p:blipFill>
            <p:spPr bwMode="auto">
              <a:xfrm>
                <a:off x="-47923" y="42192796"/>
                <a:ext cx="30281572" cy="67190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sp>
            <p:nvSpPr>
              <p:cNvPr id="64" name="Text Box 15"/>
              <p:cNvSpPr txBox="1">
                <a:spLocks noChangeArrowheads="1"/>
              </p:cNvSpPr>
              <p:nvPr/>
            </p:nvSpPr>
            <p:spPr bwMode="auto">
              <a:xfrm>
                <a:off x="22320602" y="42258398"/>
                <a:ext cx="8187504" cy="49554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pPr defTabSz="1882768"/>
                <a:r>
                  <a:rPr lang="en-GB" sz="1047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Contact: Steven.Murray@cern.ch Page 6 </a:t>
                </a:r>
              </a:p>
            </p:txBody>
          </p:sp>
          <p:pic>
            <p:nvPicPr>
              <p:cNvPr id="63" name="Image 4" descr="logooutline.eps"/>
              <p:cNvPicPr>
                <a:picLocks noChangeAspect="1"/>
              </p:cNvPicPr>
              <p:nvPr/>
            </p:nvPicPr>
            <p:blipFill>
              <a:blip r:embed="rId4" cstate="print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tretch>
                <a:fillRect/>
              </a:stretch>
            </p:blipFill>
            <p:spPr>
              <a:xfrm>
                <a:off x="88096" y="42237507"/>
                <a:ext cx="712004" cy="464980"/>
              </a:xfrm>
              <a:prstGeom prst="rect">
                <a:avLst/>
              </a:prstGeom>
            </p:spPr>
          </p:pic>
        </p:grpSp>
        <p:sp>
          <p:nvSpPr>
            <p:cNvPr id="17" name="Rectangle 16"/>
            <p:cNvSpPr/>
            <p:nvPr/>
          </p:nvSpPr>
          <p:spPr>
            <a:xfrm>
              <a:off x="577843" y="9382007"/>
              <a:ext cx="9822928" cy="44124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1013" dirty="0">
                  <a:solidFill>
                    <a:schemeClr val="bg1"/>
                  </a:solidFill>
                </a:rPr>
                <a:t>German Cancio, Eric Cano, Julien Leduc and Steven Murray</a:t>
              </a: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8661484" y="117844"/>
            <a:ext cx="1140056" cy="738664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chemeClr val="bg1"/>
                </a:solidFill>
              </a:rPr>
              <a:t>WLCG Grid</a:t>
            </a:r>
          </a:p>
          <a:p>
            <a:r>
              <a:rPr lang="en-US" sz="1400" dirty="0">
                <a:solidFill>
                  <a:schemeClr val="bg1"/>
                </a:solidFill>
              </a:rPr>
              <a:t>Deployment</a:t>
            </a:r>
          </a:p>
          <a:p>
            <a:r>
              <a:rPr lang="en-US" sz="1400" dirty="0">
                <a:solidFill>
                  <a:schemeClr val="bg1"/>
                </a:solidFill>
              </a:rPr>
              <a:t>Board</a:t>
            </a:r>
          </a:p>
        </p:txBody>
      </p:sp>
    </p:spTree>
    <p:extLst>
      <p:ext uri="{BB962C8B-B14F-4D97-AF65-F5344CB8AC3E}">
        <p14:creationId xmlns:p14="http://schemas.microsoft.com/office/powerpoint/2010/main" val="16519370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0" y="-7379"/>
            <a:ext cx="9911022" cy="970402"/>
            <a:chOff x="0" y="-7576591"/>
            <a:chExt cx="17597170" cy="1725108"/>
          </a:xfrm>
        </p:grpSpPr>
        <p:grpSp>
          <p:nvGrpSpPr>
            <p:cNvPr id="15" name="Group 14"/>
            <p:cNvGrpSpPr/>
            <p:nvPr/>
          </p:nvGrpSpPr>
          <p:grpSpPr>
            <a:xfrm>
              <a:off x="0" y="-7576591"/>
              <a:ext cx="17597170" cy="1725108"/>
              <a:chOff x="-187027" y="2676301"/>
              <a:chExt cx="21948477" cy="2762656"/>
            </a:xfrm>
          </p:grpSpPr>
          <p:pic>
            <p:nvPicPr>
              <p:cNvPr id="18" name="Picture 17"/>
              <p:cNvPicPr>
                <a:picLocks noChangeAspect="1" noChangeArrowheads="1"/>
              </p:cNvPicPr>
              <p:nvPr/>
            </p:nvPicPr>
            <p:blipFill>
              <a:blip r:embed="rId3" cstate="print"/>
              <a:srcRect/>
              <a:stretch>
                <a:fillRect/>
              </a:stretch>
            </p:blipFill>
            <p:spPr bwMode="auto">
              <a:xfrm>
                <a:off x="-187027" y="2676301"/>
                <a:ext cx="21948477" cy="2762656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19" name="Image 4" descr="logooutline.eps"/>
              <p:cNvPicPr>
                <a:picLocks noChangeAspect="1"/>
              </p:cNvPicPr>
              <p:nvPr/>
            </p:nvPicPr>
            <p:blipFill>
              <a:blip r:embed="rId4" cstate="print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tretch>
                <a:fillRect/>
              </a:stretch>
            </p:blipFill>
            <p:spPr>
              <a:xfrm>
                <a:off x="26097" y="2923298"/>
                <a:ext cx="2073568" cy="2453569"/>
              </a:xfrm>
              <a:prstGeom prst="rect">
                <a:avLst/>
              </a:prstGeom>
            </p:spPr>
          </p:pic>
        </p:grpSp>
        <p:sp>
          <p:nvSpPr>
            <p:cNvPr id="16" name="Text Box 15"/>
            <p:cNvSpPr txBox="1">
              <a:spLocks noChangeArrowheads="1"/>
            </p:cNvSpPr>
            <p:nvPr/>
          </p:nvSpPr>
          <p:spPr bwMode="auto">
            <a:xfrm>
              <a:off x="1834446" y="-7522840"/>
              <a:ext cx="13087170" cy="164142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ctr" defTabSz="1882768"/>
              <a:r>
                <a:rPr lang="en-US" sz="5400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When is CTA</a:t>
              </a:r>
              <a:endParaRPr lang="en-US" sz="45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</p:grpSp>
      <p:sp>
        <p:nvSpPr>
          <p:cNvPr id="23" name="Rounded Rectangle 22"/>
          <p:cNvSpPr/>
          <p:nvPr/>
        </p:nvSpPr>
        <p:spPr>
          <a:xfrm>
            <a:off x="308048" y="1963727"/>
            <a:ext cx="1632146" cy="812857"/>
          </a:xfrm>
          <a:prstGeom prst="roundRect">
            <a:avLst/>
          </a:prstGeom>
          <a:gradFill>
            <a:gsLst>
              <a:gs pos="26000">
                <a:srgbClr val="0070C0"/>
              </a:gs>
              <a:gs pos="60000">
                <a:srgbClr val="00B0F0"/>
              </a:gs>
              <a:gs pos="100000">
                <a:srgbClr val="9BE5FF"/>
              </a:gs>
            </a:gsLst>
          </a:gradFill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Middle of 2017</a:t>
            </a:r>
          </a:p>
        </p:txBody>
      </p:sp>
      <p:sp>
        <p:nvSpPr>
          <p:cNvPr id="28" name="Right Arrow 27"/>
          <p:cNvSpPr/>
          <p:nvPr/>
        </p:nvSpPr>
        <p:spPr>
          <a:xfrm>
            <a:off x="2087894" y="2139643"/>
            <a:ext cx="1863481" cy="461023"/>
          </a:xfrm>
          <a:prstGeom prst="righ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sz="889"/>
          </a:p>
        </p:txBody>
      </p:sp>
      <p:sp>
        <p:nvSpPr>
          <p:cNvPr id="33" name="Folded Corner 32"/>
          <p:cNvSpPr/>
          <p:nvPr/>
        </p:nvSpPr>
        <p:spPr>
          <a:xfrm>
            <a:off x="226749" y="3311560"/>
            <a:ext cx="1794742" cy="1261747"/>
          </a:xfrm>
          <a:prstGeom prst="foldedCorner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sz="1400" dirty="0"/>
              <a:t>Additional and redundant backups of AFS/NFS</a:t>
            </a:r>
          </a:p>
          <a:p>
            <a:r>
              <a:rPr lang="en-US" sz="1400" dirty="0"/>
              <a:t>and LEP data</a:t>
            </a:r>
          </a:p>
        </p:txBody>
      </p:sp>
      <p:sp>
        <p:nvSpPr>
          <p:cNvPr id="34" name="Folded Corner 33"/>
          <p:cNvSpPr/>
          <p:nvPr/>
        </p:nvSpPr>
        <p:spPr>
          <a:xfrm>
            <a:off x="4077936" y="3311561"/>
            <a:ext cx="1675097" cy="1261747"/>
          </a:xfrm>
          <a:prstGeom prst="foldedCorner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sz="1400" dirty="0"/>
              <a:t>Ready for small experiments</a:t>
            </a:r>
          </a:p>
          <a:p>
            <a:endParaRPr lang="en-US" sz="1400" dirty="0"/>
          </a:p>
          <a:p>
            <a:endParaRPr lang="en-US" sz="1400" dirty="0"/>
          </a:p>
        </p:txBody>
      </p:sp>
      <p:sp>
        <p:nvSpPr>
          <p:cNvPr id="35" name="Folded Corner 34"/>
          <p:cNvSpPr/>
          <p:nvPr/>
        </p:nvSpPr>
        <p:spPr>
          <a:xfrm>
            <a:off x="7873395" y="3311561"/>
            <a:ext cx="1675097" cy="1261747"/>
          </a:xfrm>
          <a:prstGeom prst="foldedCorner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sz="1400" dirty="0"/>
              <a:t>Ready for LHC experiments</a:t>
            </a:r>
          </a:p>
          <a:p>
            <a:endParaRPr lang="en-US" sz="1400" dirty="0"/>
          </a:p>
          <a:p>
            <a:endParaRPr lang="en-US" sz="1400" dirty="0"/>
          </a:p>
        </p:txBody>
      </p:sp>
      <p:cxnSp>
        <p:nvCxnSpPr>
          <p:cNvPr id="38" name="Straight Connector 37"/>
          <p:cNvCxnSpPr>
            <a:stCxn id="33" idx="0"/>
            <a:endCxn id="23" idx="2"/>
          </p:cNvCxnSpPr>
          <p:nvPr/>
        </p:nvCxnSpPr>
        <p:spPr>
          <a:xfrm flipV="1">
            <a:off x="1124120" y="2776583"/>
            <a:ext cx="1" cy="534977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/>
          <p:cNvCxnSpPr>
            <a:stCxn id="34" idx="0"/>
            <a:endCxn id="47" idx="2"/>
          </p:cNvCxnSpPr>
          <p:nvPr/>
        </p:nvCxnSpPr>
        <p:spPr>
          <a:xfrm flipH="1" flipV="1">
            <a:off x="4915149" y="2776583"/>
            <a:ext cx="335" cy="534977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/>
          <p:cNvCxnSpPr>
            <a:stCxn id="35" idx="0"/>
            <a:endCxn id="48" idx="2"/>
          </p:cNvCxnSpPr>
          <p:nvPr/>
        </p:nvCxnSpPr>
        <p:spPr>
          <a:xfrm flipH="1" flipV="1">
            <a:off x="8706178" y="2776583"/>
            <a:ext cx="4766" cy="534977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7" name="Rounded Rectangle 46"/>
          <p:cNvSpPr/>
          <p:nvPr/>
        </p:nvSpPr>
        <p:spPr>
          <a:xfrm>
            <a:off x="4099076" y="1963727"/>
            <a:ext cx="1632146" cy="812857"/>
          </a:xfrm>
          <a:prstGeom prst="roundRect">
            <a:avLst/>
          </a:prstGeom>
          <a:gradFill>
            <a:gsLst>
              <a:gs pos="26000">
                <a:srgbClr val="0070C0"/>
              </a:gs>
              <a:gs pos="60000">
                <a:srgbClr val="00B0F0"/>
              </a:gs>
              <a:gs pos="100000">
                <a:srgbClr val="9BE5FF"/>
              </a:gs>
            </a:gsLst>
          </a:gradFill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Middle of 2018</a:t>
            </a:r>
          </a:p>
        </p:txBody>
      </p:sp>
      <p:sp>
        <p:nvSpPr>
          <p:cNvPr id="48" name="Rounded Rectangle 47"/>
          <p:cNvSpPr/>
          <p:nvPr/>
        </p:nvSpPr>
        <p:spPr>
          <a:xfrm>
            <a:off x="7890104" y="1963727"/>
            <a:ext cx="1632146" cy="812857"/>
          </a:xfrm>
          <a:prstGeom prst="roundRect">
            <a:avLst/>
          </a:prstGeom>
          <a:gradFill>
            <a:gsLst>
              <a:gs pos="26000">
                <a:srgbClr val="0070C0"/>
              </a:gs>
              <a:gs pos="60000">
                <a:srgbClr val="00B0F0"/>
              </a:gs>
              <a:gs pos="100000">
                <a:srgbClr val="9BE5FF"/>
              </a:gs>
            </a:gsLst>
          </a:gradFill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End of 2018</a:t>
            </a:r>
          </a:p>
        </p:txBody>
      </p:sp>
      <p:sp>
        <p:nvSpPr>
          <p:cNvPr id="52" name="Right Arrow 51"/>
          <p:cNvSpPr/>
          <p:nvPr/>
        </p:nvSpPr>
        <p:spPr>
          <a:xfrm>
            <a:off x="5878922" y="2139643"/>
            <a:ext cx="1863481" cy="461023"/>
          </a:xfrm>
          <a:prstGeom prst="righ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sz="889"/>
          </a:p>
        </p:txBody>
      </p:sp>
      <p:sp>
        <p:nvSpPr>
          <p:cNvPr id="13" name="TextBox 12"/>
          <p:cNvSpPr txBox="1"/>
          <p:nvPr/>
        </p:nvSpPr>
        <p:spPr>
          <a:xfrm>
            <a:off x="5731222" y="4967349"/>
            <a:ext cx="3817071" cy="738664"/>
          </a:xfrm>
          <a:prstGeom prst="rect">
            <a:avLst/>
          </a:prstGeom>
          <a:solidFill>
            <a:srgbClr val="FFFFC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400" dirty="0"/>
              <a:t>CTA and CASTOR use the same tape format.</a:t>
            </a:r>
            <a:br>
              <a:rPr lang="en-US" sz="1400" dirty="0"/>
            </a:br>
            <a:r>
              <a:rPr lang="en-US" sz="1400" dirty="0"/>
              <a:t>Only metadata will need to be migrated.</a:t>
            </a:r>
          </a:p>
          <a:p>
            <a:r>
              <a:rPr lang="en-US" sz="1400" dirty="0"/>
              <a:t>No files will need to be copied between tapes.</a:t>
            </a:r>
          </a:p>
        </p:txBody>
      </p:sp>
      <p:grpSp>
        <p:nvGrpSpPr>
          <p:cNvPr id="4" name="Group 3"/>
          <p:cNvGrpSpPr/>
          <p:nvPr/>
        </p:nvGrpSpPr>
        <p:grpSpPr>
          <a:xfrm>
            <a:off x="3070" y="6516891"/>
            <a:ext cx="9997883" cy="343674"/>
            <a:chOff x="5457" y="9312802"/>
            <a:chExt cx="17773480" cy="610957"/>
          </a:xfrm>
        </p:grpSpPr>
        <p:grpSp>
          <p:nvGrpSpPr>
            <p:cNvPr id="29" name="Group 28"/>
            <p:cNvGrpSpPr/>
            <p:nvPr/>
          </p:nvGrpSpPr>
          <p:grpSpPr>
            <a:xfrm>
              <a:off x="5457" y="9312802"/>
              <a:ext cx="17773480" cy="610957"/>
              <a:chOff x="-47923" y="42192796"/>
              <a:chExt cx="30556029" cy="671902"/>
            </a:xfrm>
          </p:grpSpPr>
          <p:pic>
            <p:nvPicPr>
              <p:cNvPr id="30" name="Picture 29"/>
              <p:cNvPicPr>
                <a:picLocks noChangeAspect="1" noChangeArrowheads="1"/>
              </p:cNvPicPr>
              <p:nvPr/>
            </p:nvPicPr>
            <p:blipFill>
              <a:blip r:embed="rId3" cstate="print"/>
              <a:srcRect/>
              <a:stretch>
                <a:fillRect/>
              </a:stretch>
            </p:blipFill>
            <p:spPr bwMode="auto">
              <a:xfrm>
                <a:off x="-47923" y="42192796"/>
                <a:ext cx="30281572" cy="67190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sp>
            <p:nvSpPr>
              <p:cNvPr id="31" name="Text Box 15"/>
              <p:cNvSpPr txBox="1">
                <a:spLocks noChangeArrowheads="1"/>
              </p:cNvSpPr>
              <p:nvPr/>
            </p:nvSpPr>
            <p:spPr bwMode="auto">
              <a:xfrm>
                <a:off x="22320602" y="42258398"/>
                <a:ext cx="8187504" cy="49554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pPr defTabSz="1882768"/>
                <a:r>
                  <a:rPr lang="en-GB" sz="1047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Contact: Steven.Murray@cern.ch Page 7 </a:t>
                </a:r>
              </a:p>
            </p:txBody>
          </p:sp>
          <p:pic>
            <p:nvPicPr>
              <p:cNvPr id="32" name="Image 4" descr="logooutline.eps"/>
              <p:cNvPicPr>
                <a:picLocks noChangeAspect="1"/>
              </p:cNvPicPr>
              <p:nvPr/>
            </p:nvPicPr>
            <p:blipFill>
              <a:blip r:embed="rId4" cstate="print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tretch>
                <a:fillRect/>
              </a:stretch>
            </p:blipFill>
            <p:spPr>
              <a:xfrm>
                <a:off x="88096" y="42237507"/>
                <a:ext cx="712004" cy="464980"/>
              </a:xfrm>
              <a:prstGeom prst="rect">
                <a:avLst/>
              </a:prstGeom>
            </p:spPr>
          </p:pic>
        </p:grpSp>
        <p:sp>
          <p:nvSpPr>
            <p:cNvPr id="36" name="Rectangle 35"/>
            <p:cNvSpPr/>
            <p:nvPr/>
          </p:nvSpPr>
          <p:spPr>
            <a:xfrm>
              <a:off x="577843" y="9382007"/>
              <a:ext cx="9437204" cy="44124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1013" dirty="0">
                  <a:solidFill>
                    <a:schemeClr val="bg1"/>
                  </a:solidFill>
                </a:rPr>
                <a:t>German Cancio, Eric Cano, Julien Leduc and Steven Murray</a:t>
              </a:r>
            </a:p>
          </p:txBody>
        </p:sp>
      </p:grpSp>
      <p:sp>
        <p:nvSpPr>
          <p:cNvPr id="37" name="TextBox 36"/>
          <p:cNvSpPr txBox="1"/>
          <p:nvPr/>
        </p:nvSpPr>
        <p:spPr>
          <a:xfrm>
            <a:off x="3280798" y="4967491"/>
            <a:ext cx="1965346" cy="738664"/>
          </a:xfrm>
          <a:prstGeom prst="rect">
            <a:avLst/>
          </a:prstGeom>
          <a:solidFill>
            <a:srgbClr val="FFFFC1"/>
          </a:solidFill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400" dirty="0"/>
              <a:t>Volunteer experiments</a:t>
            </a:r>
            <a:br>
              <a:rPr lang="en-US" sz="1400" dirty="0"/>
            </a:br>
            <a:r>
              <a:rPr lang="en-US" sz="1400" dirty="0" smtClean="0"/>
              <a:t>to test are more than</a:t>
            </a:r>
          </a:p>
          <a:p>
            <a:r>
              <a:rPr lang="en-US" sz="1400" dirty="0" smtClean="0"/>
              <a:t>welcome</a:t>
            </a:r>
            <a:r>
              <a:rPr lang="en-US" sz="1400" dirty="0"/>
              <a:t>!</a:t>
            </a:r>
          </a:p>
        </p:txBody>
      </p:sp>
      <p:sp>
        <p:nvSpPr>
          <p:cNvPr id="41" name="TextBox 40"/>
          <p:cNvSpPr txBox="1"/>
          <p:nvPr/>
        </p:nvSpPr>
        <p:spPr>
          <a:xfrm>
            <a:off x="8661484" y="117845"/>
            <a:ext cx="1140056" cy="738664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chemeClr val="bg1"/>
                </a:solidFill>
              </a:rPr>
              <a:t>WLCG Grid</a:t>
            </a:r>
          </a:p>
          <a:p>
            <a:r>
              <a:rPr lang="en-US" sz="1400" dirty="0">
                <a:solidFill>
                  <a:schemeClr val="bg1"/>
                </a:solidFill>
              </a:rPr>
              <a:t>Deployment</a:t>
            </a:r>
          </a:p>
          <a:p>
            <a:r>
              <a:rPr lang="en-US" sz="1400" dirty="0">
                <a:solidFill>
                  <a:schemeClr val="bg1"/>
                </a:solidFill>
              </a:rPr>
              <a:t>Board</a:t>
            </a:r>
          </a:p>
        </p:txBody>
      </p:sp>
    </p:spTree>
    <p:extLst>
      <p:ext uri="{BB962C8B-B14F-4D97-AF65-F5344CB8AC3E}">
        <p14:creationId xmlns:p14="http://schemas.microsoft.com/office/powerpoint/2010/main" val="8190467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0" y="1537912"/>
            <a:ext cx="9911022" cy="44550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20015" lvl="2" indent="-257175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US" sz="1575" b="1" dirty="0">
                <a:solidFill>
                  <a:srgbClr val="3961AD"/>
                </a:solidFill>
              </a:rPr>
              <a:t>CTA will be usable anywhere EOS is used</a:t>
            </a:r>
          </a:p>
          <a:p>
            <a:pPr marL="420015" lvl="2" indent="-257175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US" sz="1575" b="1" dirty="0">
                <a:solidFill>
                  <a:srgbClr val="3961AD"/>
                </a:solidFill>
              </a:rPr>
              <a:t>CTA could go behind another disk storage system if:</a:t>
            </a:r>
          </a:p>
          <a:p>
            <a:pPr marL="809990" lvl="6" indent="-321469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sz="1575" b="1" dirty="0">
                <a:solidFill>
                  <a:srgbClr val="3961AD"/>
                </a:solidFill>
              </a:rPr>
              <a:t>The disk storage system manages the disk and tape lifecycle of each file</a:t>
            </a:r>
          </a:p>
          <a:p>
            <a:pPr marL="809990" lvl="6" indent="-321469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sz="1575" b="1" dirty="0">
                <a:solidFill>
                  <a:srgbClr val="3961AD"/>
                </a:solidFill>
              </a:rPr>
              <a:t>The disk storage system can transfer files using one of the protocols supported by the CTA tape </a:t>
            </a:r>
            <a:r>
              <a:rPr lang="en-US" sz="1575" b="1" dirty="0" smtClean="0">
                <a:solidFill>
                  <a:srgbClr val="3961AD"/>
                </a:solidFill>
              </a:rPr>
              <a:t>server</a:t>
            </a:r>
          </a:p>
          <a:p>
            <a:pPr marL="809990" lvl="6" indent="-321469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sz="1575" b="1" dirty="0" smtClean="0">
                <a:solidFill>
                  <a:srgbClr val="3961AD"/>
                </a:solidFill>
              </a:rPr>
              <a:t>The </a:t>
            </a:r>
            <a:r>
              <a:rPr lang="en-US" sz="1575" b="1" dirty="0">
                <a:solidFill>
                  <a:srgbClr val="3961AD"/>
                </a:solidFill>
              </a:rPr>
              <a:t>CTA tape server can easily be modified to support other transport protocols</a:t>
            </a:r>
          </a:p>
          <a:p>
            <a:pPr marL="484309" lvl="2" indent="-321469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en-US" sz="1575" b="1" dirty="0">
                <a:solidFill>
                  <a:srgbClr val="3961AD"/>
                </a:solidFill>
              </a:rPr>
              <a:t>CTA currently uses Oracle for the tape file catalogue</a:t>
            </a:r>
          </a:p>
          <a:p>
            <a:pPr marL="809990" lvl="6" indent="-321469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sz="1575" b="1" dirty="0">
                <a:solidFill>
                  <a:srgbClr val="3961AD"/>
                </a:solidFill>
              </a:rPr>
              <a:t>CTA has a thin RDBMS layer that isolates Oracle specifics from the rest of CTA</a:t>
            </a:r>
          </a:p>
          <a:p>
            <a:pPr marL="809990" lvl="6" indent="-321469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en-US" sz="1575" b="1" dirty="0">
                <a:solidFill>
                  <a:srgbClr val="3961AD"/>
                </a:solidFill>
              </a:rPr>
              <a:t>The RDMS layer means CTA could be modified to run with a different database technology</a:t>
            </a:r>
          </a:p>
        </p:txBody>
      </p:sp>
      <p:grpSp>
        <p:nvGrpSpPr>
          <p:cNvPr id="14" name="Group 13"/>
          <p:cNvGrpSpPr/>
          <p:nvPr/>
        </p:nvGrpSpPr>
        <p:grpSpPr>
          <a:xfrm>
            <a:off x="0" y="-7382"/>
            <a:ext cx="9911022" cy="970402"/>
            <a:chOff x="0" y="-7576591"/>
            <a:chExt cx="17597170" cy="1725108"/>
          </a:xfrm>
        </p:grpSpPr>
        <p:grpSp>
          <p:nvGrpSpPr>
            <p:cNvPr id="15" name="Group 14"/>
            <p:cNvGrpSpPr/>
            <p:nvPr/>
          </p:nvGrpSpPr>
          <p:grpSpPr>
            <a:xfrm>
              <a:off x="0" y="-7576591"/>
              <a:ext cx="17597170" cy="1725108"/>
              <a:chOff x="-187027" y="2676301"/>
              <a:chExt cx="21948477" cy="2762656"/>
            </a:xfrm>
          </p:grpSpPr>
          <p:pic>
            <p:nvPicPr>
              <p:cNvPr id="18" name="Picture 17"/>
              <p:cNvPicPr>
                <a:picLocks noChangeAspect="1" noChangeArrowheads="1"/>
              </p:cNvPicPr>
              <p:nvPr/>
            </p:nvPicPr>
            <p:blipFill>
              <a:blip r:embed="rId3" cstate="print"/>
              <a:srcRect/>
              <a:stretch>
                <a:fillRect/>
              </a:stretch>
            </p:blipFill>
            <p:spPr bwMode="auto">
              <a:xfrm>
                <a:off x="-187027" y="2676301"/>
                <a:ext cx="21948477" cy="2762656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pic>
            <p:nvPicPr>
              <p:cNvPr id="19" name="Image 4" descr="logooutline.eps"/>
              <p:cNvPicPr>
                <a:picLocks noChangeAspect="1"/>
              </p:cNvPicPr>
              <p:nvPr/>
            </p:nvPicPr>
            <p:blipFill>
              <a:blip r:embed="rId4" cstate="print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tretch>
                <a:fillRect/>
              </a:stretch>
            </p:blipFill>
            <p:spPr>
              <a:xfrm>
                <a:off x="26097" y="2923298"/>
                <a:ext cx="2073568" cy="2453569"/>
              </a:xfrm>
              <a:prstGeom prst="rect">
                <a:avLst/>
              </a:prstGeom>
            </p:spPr>
          </p:pic>
        </p:grpSp>
        <p:sp>
          <p:nvSpPr>
            <p:cNvPr id="16" name="Text Box 15"/>
            <p:cNvSpPr txBox="1">
              <a:spLocks noChangeArrowheads="1"/>
            </p:cNvSpPr>
            <p:nvPr/>
          </p:nvSpPr>
          <p:spPr bwMode="auto">
            <a:xfrm>
              <a:off x="1834446" y="-7522840"/>
              <a:ext cx="13087170" cy="164142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ctr" defTabSz="1882768"/>
              <a:r>
                <a:rPr lang="en-US" sz="5400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CTA and the Tier 1s</a:t>
              </a:r>
              <a:endParaRPr lang="en-US" sz="45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</p:grpSp>
      <p:grpSp>
        <p:nvGrpSpPr>
          <p:cNvPr id="2" name="Group 1"/>
          <p:cNvGrpSpPr/>
          <p:nvPr/>
        </p:nvGrpSpPr>
        <p:grpSpPr>
          <a:xfrm>
            <a:off x="3070" y="6524637"/>
            <a:ext cx="9997883" cy="343674"/>
            <a:chOff x="5457" y="9312802"/>
            <a:chExt cx="17773480" cy="610957"/>
          </a:xfrm>
        </p:grpSpPr>
        <p:grpSp>
          <p:nvGrpSpPr>
            <p:cNvPr id="102" name="Group 101"/>
            <p:cNvGrpSpPr/>
            <p:nvPr/>
          </p:nvGrpSpPr>
          <p:grpSpPr>
            <a:xfrm>
              <a:off x="5457" y="9312802"/>
              <a:ext cx="17773480" cy="610957"/>
              <a:chOff x="-47923" y="42192796"/>
              <a:chExt cx="30556029" cy="671902"/>
            </a:xfrm>
          </p:grpSpPr>
          <p:pic>
            <p:nvPicPr>
              <p:cNvPr id="62" name="Picture 61"/>
              <p:cNvPicPr>
                <a:picLocks noChangeAspect="1" noChangeArrowheads="1"/>
              </p:cNvPicPr>
              <p:nvPr/>
            </p:nvPicPr>
            <p:blipFill>
              <a:blip r:embed="rId3" cstate="print"/>
              <a:srcRect/>
              <a:stretch>
                <a:fillRect/>
              </a:stretch>
            </p:blipFill>
            <p:spPr bwMode="auto">
              <a:xfrm>
                <a:off x="-47923" y="42192796"/>
                <a:ext cx="30281572" cy="67190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</p:pic>
          <p:sp>
            <p:nvSpPr>
              <p:cNvPr id="64" name="Text Box 15"/>
              <p:cNvSpPr txBox="1">
                <a:spLocks noChangeArrowheads="1"/>
              </p:cNvSpPr>
              <p:nvPr/>
            </p:nvSpPr>
            <p:spPr bwMode="auto">
              <a:xfrm>
                <a:off x="22320602" y="42258398"/>
                <a:ext cx="8187504" cy="495542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pPr defTabSz="1882768"/>
                <a:r>
                  <a:rPr lang="en-GB" sz="1047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Contact: Steven.Murray@cern.ch Page 8 </a:t>
                </a:r>
              </a:p>
            </p:txBody>
          </p:sp>
          <p:pic>
            <p:nvPicPr>
              <p:cNvPr id="63" name="Image 4" descr="logooutline.eps"/>
              <p:cNvPicPr>
                <a:picLocks noChangeAspect="1"/>
              </p:cNvPicPr>
              <p:nvPr/>
            </p:nvPicPr>
            <p:blipFill>
              <a:blip r:embed="rId4" cstate="print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tretch>
                <a:fillRect/>
              </a:stretch>
            </p:blipFill>
            <p:spPr>
              <a:xfrm>
                <a:off x="88096" y="42237507"/>
                <a:ext cx="712004" cy="464980"/>
              </a:xfrm>
              <a:prstGeom prst="rect">
                <a:avLst/>
              </a:prstGeom>
            </p:spPr>
          </p:pic>
        </p:grpSp>
        <p:sp>
          <p:nvSpPr>
            <p:cNvPr id="17" name="Rectangle 16"/>
            <p:cNvSpPr/>
            <p:nvPr/>
          </p:nvSpPr>
          <p:spPr>
            <a:xfrm>
              <a:off x="577843" y="9382007"/>
              <a:ext cx="9216790" cy="44124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1013" dirty="0">
                  <a:solidFill>
                    <a:schemeClr val="bg1"/>
                  </a:solidFill>
                </a:rPr>
                <a:t>German Cancio, Eric Cano, Julien Leduc and Steven Murray</a:t>
              </a:r>
            </a:p>
          </p:txBody>
        </p:sp>
      </p:grpSp>
      <p:sp>
        <p:nvSpPr>
          <p:cNvPr id="23" name="TextBox 22"/>
          <p:cNvSpPr txBox="1"/>
          <p:nvPr/>
        </p:nvSpPr>
        <p:spPr>
          <a:xfrm>
            <a:off x="8661484" y="117842"/>
            <a:ext cx="1140056" cy="738664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txBody>
          <a:bodyPr wrap="none" rtlCol="0">
            <a:spAutoFit/>
          </a:bodyPr>
          <a:lstStyle/>
          <a:p>
            <a:r>
              <a:rPr lang="en-US" sz="1400" dirty="0">
                <a:solidFill>
                  <a:schemeClr val="bg1"/>
                </a:solidFill>
              </a:rPr>
              <a:t>WLCG Grid</a:t>
            </a:r>
          </a:p>
          <a:p>
            <a:r>
              <a:rPr lang="en-US" sz="1400" dirty="0">
                <a:solidFill>
                  <a:schemeClr val="bg1"/>
                </a:solidFill>
              </a:rPr>
              <a:t>Deployment</a:t>
            </a:r>
          </a:p>
          <a:p>
            <a:r>
              <a:rPr lang="en-US" sz="1400" dirty="0">
                <a:solidFill>
                  <a:schemeClr val="bg1"/>
                </a:solidFill>
              </a:rPr>
              <a:t>Board</a:t>
            </a:r>
          </a:p>
        </p:txBody>
      </p:sp>
    </p:spTree>
    <p:extLst>
      <p:ext uri="{BB962C8B-B14F-4D97-AF65-F5344CB8AC3E}">
        <p14:creationId xmlns:p14="http://schemas.microsoft.com/office/powerpoint/2010/main" val="23986858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17512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8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17512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8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20102AF2D0053428879FE67D37F1E44" ma:contentTypeVersion="0" ma:contentTypeDescription="Create a new document." ma:contentTypeScope="" ma:versionID="737cfe8c20b4f56d95eeedd7ff508c46">
  <xsd:schema xmlns:xsd="http://www.w3.org/2001/XMLSchema" xmlns:p="http://schemas.microsoft.com/office/2006/metadata/properties" targetNamespace="http://schemas.microsoft.com/office/2006/metadata/properties" ma:root="true" ma:fieldsID="4aeb20c0e3442673af7ee10786458764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office/internal/2005/internalDocumentation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 ma:readOnly="tru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lastPrinted" minOccurs="0" maxOccurs="1" type="xsd:dateTime"/>
        <xsd:element name="contentStatus" minOccurs="0" maxOccurs="1" type="xsd:string"/>
      </xsd:all>
    </xsd:complexType>
  </xsd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>
  <documentManagement/>
</p:properties>
</file>

<file path=customXml/itemProps1.xml><?xml version="1.0" encoding="utf-8"?>
<ds:datastoreItem xmlns:ds="http://schemas.openxmlformats.org/officeDocument/2006/customXml" ds:itemID="{87693937-2FEC-475A-8184-97AED892885F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office/internal/2005/internalDocumentation"/>
  </ds:schemaRefs>
</ds:datastoreItem>
</file>

<file path=customXml/itemProps2.xml><?xml version="1.0" encoding="utf-8"?>
<ds:datastoreItem xmlns:ds="http://schemas.openxmlformats.org/officeDocument/2006/customXml" ds:itemID="{F61D2B26-5086-4609-A8CA-C116225763CA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A96DAC33-CFF7-41E7-85A5-6CB846289E2F}">
  <ds:schemaRefs>
    <ds:schemaRef ds:uri="http://purl.org/dc/dcmitype/"/>
    <ds:schemaRef ds:uri="http://schemas.microsoft.com/office/2006/documentManagement/types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www.w3.org/XML/1998/namespace"/>
    <ds:schemaRef ds:uri="http://purl.org/dc/terms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52649</TotalTime>
  <Words>673</Words>
  <Application>Microsoft Office PowerPoint</Application>
  <PresentationFormat>A4 Paper (210x297 mm)</PresentationFormat>
  <Paragraphs>145</Paragraphs>
  <Slides>8</Slides>
  <Notes>7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Arial</vt:lpstr>
      <vt:lpstr>Calibri</vt:lpstr>
      <vt:lpstr>Courier New</vt:lpstr>
      <vt:lpstr>Wingdings</vt:lpstr>
      <vt:lpstr>Default Design</vt:lpstr>
      <vt:lpstr>What, why and when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CERN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IT-DM Poster template</dc:title>
  <dc:creator>Alberto Pace</dc:creator>
  <cp:lastModifiedBy>Steven Murray</cp:lastModifiedBy>
  <cp:revision>1055</cp:revision>
  <cp:lastPrinted>2017-02-08T08:34:39Z</cp:lastPrinted>
  <dcterms:created xsi:type="dcterms:W3CDTF">2012-05-09T09:55:47Z</dcterms:created>
  <dcterms:modified xsi:type="dcterms:W3CDTF">2017-02-08T15:29:46Z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0x010100320102AF2D0053428879FE67D37F1E44</vt:lpwstr>
  </property>
</Properties>
</file>