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392"/>
    <p:restoredTop sz="94708"/>
  </p:normalViewPr>
  <p:slideViewPr>
    <p:cSldViewPr snapToGrid="0" snapToObjects="1">
      <p:cViewPr varScale="1">
        <p:scale>
          <a:sx n="101" d="100"/>
          <a:sy n="101" d="100"/>
        </p:scale>
        <p:origin x="216" y="1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62380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0818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7962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95682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07027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4430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0018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60247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15334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788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4330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24B053-0AC1-C047-A94D-AE791A5219A0}" type="datetimeFigureOut">
              <a:rPr lang="en-US" smtClean="0"/>
              <a:t>11/1/18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3297F8-7B0E-4146-9A51-C706CFFEFE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8779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5996938" y="407543"/>
            <a:ext cx="6004562" cy="4320525"/>
            <a:chOff x="387771" y="839343"/>
            <a:chExt cx="6004562" cy="4320525"/>
          </a:xfrm>
        </p:grpSpPr>
        <p:sp>
          <p:nvSpPr>
            <p:cNvPr id="11" name="Rectangle 10"/>
            <p:cNvSpPr/>
            <p:nvPr/>
          </p:nvSpPr>
          <p:spPr>
            <a:xfrm>
              <a:off x="2939242" y="839343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3172576" y="851011"/>
              <a:ext cx="112242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smtClean="0"/>
                <a:t>Catalogue</a:t>
              </a:r>
              <a:endParaRPr lang="en-US" dirty="0"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2939242" y="1798142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2851174" y="1809810"/>
              <a:ext cx="17652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RdbmsCatalogue</a:t>
              </a:r>
              <a:endParaRPr lang="en-US" dirty="0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1165947" y="2799266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1137542" y="2810934"/>
              <a:ext cx="164590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SqliteCatalogue</a:t>
              </a:r>
              <a:endParaRPr lang="en-US" dirty="0"/>
            </a:p>
          </p:txBody>
        </p:sp>
        <p:cxnSp>
          <p:nvCxnSpPr>
            <p:cNvPr id="18" name="Straight Connector 17"/>
            <p:cNvCxnSpPr>
              <a:stCxn id="38" idx="3"/>
              <a:endCxn id="14" idx="0"/>
            </p:cNvCxnSpPr>
            <p:nvPr/>
          </p:nvCxnSpPr>
          <p:spPr>
            <a:xfrm>
              <a:off x="3733787" y="1589687"/>
              <a:ext cx="1" cy="220123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Rectangle 18"/>
            <p:cNvSpPr/>
            <p:nvPr/>
          </p:nvSpPr>
          <p:spPr>
            <a:xfrm>
              <a:off x="2940438" y="2822602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TextBox 19"/>
            <p:cNvSpPr txBox="1"/>
            <p:nvPr/>
          </p:nvSpPr>
          <p:spPr>
            <a:xfrm>
              <a:off x="2871510" y="2834270"/>
              <a:ext cx="172694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OracleCatalogue</a:t>
              </a:r>
              <a:endParaRPr lang="en-US" dirty="0"/>
            </a:p>
          </p:txBody>
        </p:sp>
        <p:sp>
          <p:nvSpPr>
            <p:cNvPr id="21" name="Rectangle 20"/>
            <p:cNvSpPr/>
            <p:nvPr/>
          </p:nvSpPr>
          <p:spPr>
            <a:xfrm>
              <a:off x="4754672" y="2822602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4706102" y="2834270"/>
              <a:ext cx="168623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MysqlCatalogue</a:t>
              </a:r>
              <a:endParaRPr lang="en-US" dirty="0"/>
            </a:p>
          </p:txBody>
        </p:sp>
        <p:cxnSp>
          <p:nvCxnSpPr>
            <p:cNvPr id="26" name="Straight Connector 25"/>
            <p:cNvCxnSpPr>
              <a:stCxn id="31" idx="3"/>
              <a:endCxn id="19" idx="0"/>
            </p:cNvCxnSpPr>
            <p:nvPr/>
          </p:nvCxnSpPr>
          <p:spPr>
            <a:xfrm>
              <a:off x="3733787" y="2521018"/>
              <a:ext cx="10985" cy="30158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" name="Triangle 30"/>
            <p:cNvSpPr/>
            <p:nvPr/>
          </p:nvSpPr>
          <p:spPr>
            <a:xfrm>
              <a:off x="3443914" y="2167526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35" name="Elbow Connector 34"/>
            <p:cNvCxnSpPr>
              <a:stCxn id="31" idx="3"/>
              <a:endCxn id="21" idx="0"/>
            </p:cNvCxnSpPr>
            <p:nvPr/>
          </p:nvCxnSpPr>
          <p:spPr>
            <a:xfrm rot="16200000" flipH="1">
              <a:off x="4495604" y="1759200"/>
              <a:ext cx="301584" cy="1825219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Elbow Connector 36"/>
            <p:cNvCxnSpPr>
              <a:stCxn id="31" idx="3"/>
              <a:endCxn id="15" idx="0"/>
            </p:cNvCxnSpPr>
            <p:nvPr/>
          </p:nvCxnSpPr>
          <p:spPr>
            <a:xfrm rot="5400000">
              <a:off x="2712910" y="1778389"/>
              <a:ext cx="278248" cy="1763506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8" name="Triangle 37"/>
            <p:cNvSpPr/>
            <p:nvPr/>
          </p:nvSpPr>
          <p:spPr>
            <a:xfrm>
              <a:off x="3443914" y="1236195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Rectangle 40"/>
            <p:cNvSpPr/>
            <p:nvPr/>
          </p:nvSpPr>
          <p:spPr>
            <a:xfrm>
              <a:off x="387771" y="3747533"/>
              <a:ext cx="3166893" cy="369332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TextBox 41"/>
            <p:cNvSpPr txBox="1"/>
            <p:nvPr/>
          </p:nvSpPr>
          <p:spPr>
            <a:xfrm>
              <a:off x="387771" y="3759201"/>
              <a:ext cx="316689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SchemaCreatingSqliteCatalogue</a:t>
              </a:r>
              <a:endParaRPr lang="en-US" dirty="0"/>
            </a:p>
          </p:txBody>
        </p:sp>
        <p:sp>
          <p:nvSpPr>
            <p:cNvPr id="45" name="Rectangle 44"/>
            <p:cNvSpPr/>
            <p:nvPr/>
          </p:nvSpPr>
          <p:spPr>
            <a:xfrm>
              <a:off x="917300" y="4767200"/>
              <a:ext cx="2105961" cy="392668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TextBox 45"/>
            <p:cNvSpPr txBox="1"/>
            <p:nvPr/>
          </p:nvSpPr>
          <p:spPr>
            <a:xfrm>
              <a:off x="917300" y="4778868"/>
              <a:ext cx="210596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InMemoryCatalogue</a:t>
              </a:r>
              <a:endParaRPr lang="en-US" dirty="0"/>
            </a:p>
          </p:txBody>
        </p:sp>
        <p:sp>
          <p:nvSpPr>
            <p:cNvPr id="47" name="Triangle 46"/>
            <p:cNvSpPr/>
            <p:nvPr/>
          </p:nvSpPr>
          <p:spPr>
            <a:xfrm>
              <a:off x="1670619" y="3177663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Triangle 47"/>
            <p:cNvSpPr/>
            <p:nvPr/>
          </p:nvSpPr>
          <p:spPr>
            <a:xfrm>
              <a:off x="1670619" y="4133505"/>
              <a:ext cx="579745" cy="353492"/>
            </a:xfrm>
            <a:prstGeom prst="triangle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52" name="Straight Connector 51"/>
            <p:cNvCxnSpPr>
              <a:stCxn id="47" idx="3"/>
              <a:endCxn id="42" idx="0"/>
            </p:cNvCxnSpPr>
            <p:nvPr/>
          </p:nvCxnSpPr>
          <p:spPr>
            <a:xfrm>
              <a:off x="1960492" y="3531155"/>
              <a:ext cx="10726" cy="22804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/>
            <p:cNvCxnSpPr>
              <a:stCxn id="48" idx="3"/>
              <a:endCxn id="46" idx="0"/>
            </p:cNvCxnSpPr>
            <p:nvPr/>
          </p:nvCxnSpPr>
          <p:spPr>
            <a:xfrm>
              <a:off x="1960492" y="4486997"/>
              <a:ext cx="9789" cy="29187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7" name="TextBox 26"/>
          <p:cNvSpPr txBox="1"/>
          <p:nvPr/>
        </p:nvSpPr>
        <p:spPr>
          <a:xfrm>
            <a:off x="65662" y="1202723"/>
            <a:ext cx="69568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smtClean="0"/>
              <a:t>The </a:t>
            </a:r>
            <a:r>
              <a:rPr lang="en-US" dirty="0" err="1" smtClean="0"/>
              <a:t>RdbmsCatalogue</a:t>
            </a:r>
            <a:r>
              <a:rPr lang="en-US" dirty="0" smtClean="0"/>
              <a:t> implements of all the Catalogue methods except for those that require database vendor specific API accesses such as bulk inserts or database vendor specific SQL such as database sequences.</a:t>
            </a:r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57266" y="90723"/>
            <a:ext cx="695683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smtClean="0"/>
              <a:t>The Catalogue class is an abstract interface class which facilitates the ability to implement the CTA catalogue using backend data storage technologies other than relational databases.  </a:t>
            </a:r>
            <a:endParaRPr lang="en-US" dirty="0"/>
          </a:p>
        </p:txBody>
      </p:sp>
      <p:sp>
        <p:nvSpPr>
          <p:cNvPr id="29" name="TextBox 28"/>
          <p:cNvSpPr txBox="1"/>
          <p:nvPr/>
        </p:nvSpPr>
        <p:spPr>
          <a:xfrm>
            <a:off x="73595" y="4252332"/>
            <a:ext cx="593127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err="1" smtClean="0"/>
              <a:t>InMemoryCatalogue</a:t>
            </a:r>
            <a:r>
              <a:rPr lang="en-US" dirty="0" smtClean="0"/>
              <a:t> objects are different to other </a:t>
            </a:r>
            <a:r>
              <a:rPr lang="en-US" dirty="0" err="1" smtClean="0"/>
              <a:t>RdbmsCatalogue</a:t>
            </a:r>
            <a:r>
              <a:rPr lang="en-US" dirty="0" smtClean="0"/>
              <a:t> objects that connect to external databases because </a:t>
            </a:r>
            <a:r>
              <a:rPr lang="en-US" dirty="0" err="1"/>
              <a:t>InMemoryCatalogue</a:t>
            </a:r>
            <a:r>
              <a:rPr lang="en-US" dirty="0"/>
              <a:t> objects </a:t>
            </a:r>
            <a:r>
              <a:rPr lang="en-US" dirty="0" smtClean="0"/>
              <a:t> create the database schema when they are first instantiated.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189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Group 14"/>
          <p:cNvGrpSpPr/>
          <p:nvPr/>
        </p:nvGrpSpPr>
        <p:grpSpPr>
          <a:xfrm>
            <a:off x="97045" y="1451223"/>
            <a:ext cx="5089278" cy="1737595"/>
            <a:chOff x="216607" y="1687414"/>
            <a:chExt cx="5089278" cy="1737595"/>
          </a:xfrm>
        </p:grpSpPr>
        <p:sp>
          <p:nvSpPr>
            <p:cNvPr id="106" name="Rectangle 105"/>
            <p:cNvSpPr/>
            <p:nvPr/>
          </p:nvSpPr>
          <p:spPr>
            <a:xfrm>
              <a:off x="1917553" y="3044009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" name="TextBox 106"/>
            <p:cNvSpPr txBox="1"/>
            <p:nvPr/>
          </p:nvSpPr>
          <p:spPr>
            <a:xfrm>
              <a:off x="1921080" y="3055677"/>
              <a:ext cx="158203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mtClean="0"/>
                <a:t>ConnAndStmts</a:t>
              </a:r>
              <a:endParaRPr lang="en-US" dirty="0"/>
            </a:p>
          </p:txBody>
        </p:sp>
        <p:sp>
          <p:nvSpPr>
            <p:cNvPr id="119" name="Rectangle 118"/>
            <p:cNvSpPr/>
            <p:nvPr/>
          </p:nvSpPr>
          <p:spPr>
            <a:xfrm>
              <a:off x="216607" y="1808227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0" name="TextBox 119"/>
            <p:cNvSpPr txBox="1"/>
            <p:nvPr/>
          </p:nvSpPr>
          <p:spPr>
            <a:xfrm>
              <a:off x="674358" y="1819895"/>
              <a:ext cx="67358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smtClean="0"/>
                <a:t>Conn</a:t>
              </a:r>
              <a:endParaRPr lang="en-US" dirty="0"/>
            </a:p>
          </p:txBody>
        </p:sp>
        <p:sp>
          <p:nvSpPr>
            <p:cNvPr id="121" name="Diamond 120"/>
            <p:cNvSpPr/>
            <p:nvPr/>
          </p:nvSpPr>
          <p:spPr>
            <a:xfrm rot="5400000">
              <a:off x="850282" y="2233164"/>
              <a:ext cx="321733" cy="260867"/>
            </a:xfrm>
            <a:prstGeom prst="diamond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3" name="TextBox 122"/>
            <p:cNvSpPr txBox="1"/>
            <p:nvPr/>
          </p:nvSpPr>
          <p:spPr>
            <a:xfrm>
              <a:off x="1020941" y="2405383"/>
              <a:ext cx="5341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0..1</a:t>
              </a:r>
              <a:endParaRPr lang="en-US" dirty="0"/>
            </a:p>
          </p:txBody>
        </p:sp>
        <p:sp>
          <p:nvSpPr>
            <p:cNvPr id="124" name="TextBox 123"/>
            <p:cNvSpPr txBox="1"/>
            <p:nvPr/>
          </p:nvSpPr>
          <p:spPr>
            <a:xfrm>
              <a:off x="1461587" y="2923635"/>
              <a:ext cx="5341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mtClean="0"/>
                <a:t>0..1</a:t>
              </a:r>
              <a:endParaRPr lang="en-US" dirty="0"/>
            </a:p>
          </p:txBody>
        </p:sp>
        <p:sp>
          <p:nvSpPr>
            <p:cNvPr id="125" name="Rectangle 124"/>
            <p:cNvSpPr/>
            <p:nvPr/>
          </p:nvSpPr>
          <p:spPr>
            <a:xfrm>
              <a:off x="3697217" y="1816462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6" name="TextBox 125"/>
            <p:cNvSpPr txBox="1"/>
            <p:nvPr/>
          </p:nvSpPr>
          <p:spPr>
            <a:xfrm>
              <a:off x="3949691" y="1828130"/>
              <a:ext cx="108414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ConnPool</a:t>
              </a:r>
              <a:endParaRPr lang="en-US" dirty="0"/>
            </a:p>
          </p:txBody>
        </p:sp>
        <p:cxnSp>
          <p:nvCxnSpPr>
            <p:cNvPr id="127" name="Straight Arrow Connector 126"/>
            <p:cNvCxnSpPr>
              <a:endCxn id="119" idx="3"/>
            </p:cNvCxnSpPr>
            <p:nvPr/>
          </p:nvCxnSpPr>
          <p:spPr>
            <a:xfrm flipH="1" flipV="1">
              <a:off x="1825275" y="1998727"/>
              <a:ext cx="1871942" cy="82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8" name="TextBox 127"/>
            <p:cNvSpPr txBox="1"/>
            <p:nvPr/>
          </p:nvSpPr>
          <p:spPr>
            <a:xfrm>
              <a:off x="2381872" y="1687414"/>
              <a:ext cx="86337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creates</a:t>
              </a:r>
              <a:endParaRPr lang="en-US" dirty="0"/>
            </a:p>
          </p:txBody>
        </p:sp>
        <p:sp>
          <p:nvSpPr>
            <p:cNvPr id="129" name="Diamond 128"/>
            <p:cNvSpPr/>
            <p:nvPr/>
          </p:nvSpPr>
          <p:spPr>
            <a:xfrm rot="5400000">
              <a:off x="4330895" y="2253644"/>
              <a:ext cx="321733" cy="260867"/>
            </a:xfrm>
            <a:prstGeom prst="diamond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31" name="Elbow Connector 130"/>
            <p:cNvCxnSpPr>
              <a:stCxn id="106" idx="3"/>
            </p:cNvCxnSpPr>
            <p:nvPr/>
          </p:nvCxnSpPr>
          <p:spPr>
            <a:xfrm flipV="1">
              <a:off x="3526221" y="2544945"/>
              <a:ext cx="965540" cy="689564"/>
            </a:xfrm>
            <a:prstGeom prst="bentConnector3">
              <a:avLst>
                <a:gd name="adj1" fmla="val 99105"/>
              </a:avLst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2" name="TextBox 131"/>
            <p:cNvSpPr txBox="1"/>
            <p:nvPr/>
          </p:nvSpPr>
          <p:spPr>
            <a:xfrm>
              <a:off x="3568098" y="2928660"/>
              <a:ext cx="53251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0..*</a:t>
              </a:r>
              <a:endParaRPr lang="en-US" dirty="0"/>
            </a:p>
          </p:txBody>
        </p:sp>
        <p:sp>
          <p:nvSpPr>
            <p:cNvPr id="133" name="TextBox 132"/>
            <p:cNvSpPr txBox="1"/>
            <p:nvPr/>
          </p:nvSpPr>
          <p:spPr>
            <a:xfrm>
              <a:off x="3967430" y="2410974"/>
              <a:ext cx="5341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mtClean="0"/>
                <a:t>0..1</a:t>
              </a:r>
              <a:endParaRPr lang="en-US" dirty="0"/>
            </a:p>
          </p:txBody>
        </p:sp>
        <p:cxnSp>
          <p:nvCxnSpPr>
            <p:cNvPr id="138" name="Elbow Connector 137"/>
            <p:cNvCxnSpPr>
              <a:stCxn id="106" idx="1"/>
              <a:endCxn id="121" idx="3"/>
            </p:cNvCxnSpPr>
            <p:nvPr/>
          </p:nvCxnSpPr>
          <p:spPr>
            <a:xfrm rot="10800000">
              <a:off x="1011149" y="2524465"/>
              <a:ext cx="906405" cy="710045"/>
            </a:xfrm>
            <a:prstGeom prst="bentConnector2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" name="Group 15"/>
          <p:cNvGrpSpPr/>
          <p:nvPr/>
        </p:nvGrpSpPr>
        <p:grpSpPr>
          <a:xfrm>
            <a:off x="5990023" y="1235071"/>
            <a:ext cx="3718135" cy="2660502"/>
            <a:chOff x="6705600" y="222057"/>
            <a:chExt cx="3718135" cy="2660502"/>
          </a:xfrm>
        </p:grpSpPr>
        <p:sp>
          <p:nvSpPr>
            <p:cNvPr id="38" name="Rectangle 37"/>
            <p:cNvSpPr/>
            <p:nvPr/>
          </p:nvSpPr>
          <p:spPr>
            <a:xfrm>
              <a:off x="7601744" y="222057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TextBox 38"/>
            <p:cNvSpPr txBox="1"/>
            <p:nvPr/>
          </p:nvSpPr>
          <p:spPr>
            <a:xfrm>
              <a:off x="7605271" y="233725"/>
              <a:ext cx="158203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mtClean="0"/>
                <a:t>ConnAndStmts</a:t>
              </a:r>
              <a:endParaRPr lang="en-US" dirty="0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6705600" y="1260723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TextBox 40"/>
            <p:cNvSpPr txBox="1"/>
            <p:nvPr/>
          </p:nvSpPr>
          <p:spPr>
            <a:xfrm>
              <a:off x="6705602" y="1272391"/>
              <a:ext cx="158908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/>
                <a:t>w</a:t>
              </a:r>
              <a:r>
                <a:rPr lang="en-US" dirty="0" smtClean="0"/>
                <a:t>rapper</a:t>
              </a:r>
              <a:r>
                <a:rPr lang="en-US" dirty="0" smtClean="0"/>
                <a:t>::Conn</a:t>
              </a:r>
              <a:endParaRPr lang="en-US" dirty="0"/>
            </a:p>
          </p:txBody>
        </p:sp>
        <p:sp>
          <p:nvSpPr>
            <p:cNvPr id="42" name="Rectangle 41"/>
            <p:cNvSpPr/>
            <p:nvPr/>
          </p:nvSpPr>
          <p:spPr>
            <a:xfrm>
              <a:off x="8772021" y="1272392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TextBox 42"/>
            <p:cNvSpPr txBox="1"/>
            <p:nvPr/>
          </p:nvSpPr>
          <p:spPr>
            <a:xfrm>
              <a:off x="9047964" y="1284060"/>
              <a:ext cx="103720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 smtClean="0"/>
                <a:t>StmtPool</a:t>
              </a:r>
              <a:endParaRPr lang="en-US" dirty="0"/>
            </a:p>
          </p:txBody>
        </p:sp>
        <p:sp>
          <p:nvSpPr>
            <p:cNvPr id="44" name="Diamond 43"/>
            <p:cNvSpPr/>
            <p:nvPr/>
          </p:nvSpPr>
          <p:spPr>
            <a:xfrm rot="5400000">
              <a:off x="7749909" y="645158"/>
              <a:ext cx="321733" cy="260867"/>
            </a:xfrm>
            <a:prstGeom prst="diamond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Diamond 44"/>
            <p:cNvSpPr/>
            <p:nvPr/>
          </p:nvSpPr>
          <p:spPr>
            <a:xfrm rot="5400000">
              <a:off x="8827472" y="645158"/>
              <a:ext cx="321733" cy="260867"/>
            </a:xfrm>
            <a:prstGeom prst="diamond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46" name="Elbow Connector 45"/>
            <p:cNvCxnSpPr/>
            <p:nvPr/>
          </p:nvCxnSpPr>
          <p:spPr>
            <a:xfrm rot="16200000" flipH="1">
              <a:off x="9114379" y="810416"/>
              <a:ext cx="335934" cy="588017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" name="TextBox 46"/>
            <p:cNvSpPr txBox="1"/>
            <p:nvPr/>
          </p:nvSpPr>
          <p:spPr>
            <a:xfrm>
              <a:off x="7600624" y="763359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1</a:t>
              </a:r>
              <a:endParaRPr lang="en-US" dirty="0"/>
            </a:p>
          </p:txBody>
        </p:sp>
        <p:sp>
          <p:nvSpPr>
            <p:cNvPr id="48" name="TextBox 47"/>
            <p:cNvSpPr txBox="1"/>
            <p:nvPr/>
          </p:nvSpPr>
          <p:spPr>
            <a:xfrm>
              <a:off x="9007211" y="775591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1</a:t>
              </a:r>
              <a:endParaRPr lang="en-US" dirty="0"/>
            </a:p>
          </p:txBody>
        </p:sp>
        <p:sp>
          <p:nvSpPr>
            <p:cNvPr id="49" name="TextBox 48"/>
            <p:cNvSpPr txBox="1"/>
            <p:nvPr/>
          </p:nvSpPr>
          <p:spPr>
            <a:xfrm>
              <a:off x="7032919" y="935326"/>
              <a:ext cx="5341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mtClean="0"/>
                <a:t>0..1</a:t>
              </a:r>
              <a:endParaRPr lang="en-US" dirty="0"/>
            </a:p>
          </p:txBody>
        </p:sp>
        <p:sp>
          <p:nvSpPr>
            <p:cNvPr id="50" name="TextBox 49"/>
            <p:cNvSpPr txBox="1"/>
            <p:nvPr/>
          </p:nvSpPr>
          <p:spPr>
            <a:xfrm>
              <a:off x="9612828" y="956728"/>
              <a:ext cx="534121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mtClean="0"/>
                <a:t>0..1</a:t>
              </a:r>
              <a:endParaRPr lang="en-US" dirty="0"/>
            </a:p>
          </p:txBody>
        </p:sp>
        <p:cxnSp>
          <p:nvCxnSpPr>
            <p:cNvPr id="61" name="Elbow Connector 60"/>
            <p:cNvCxnSpPr/>
            <p:nvPr/>
          </p:nvCxnSpPr>
          <p:spPr>
            <a:xfrm rot="5400000" flipH="1" flipV="1">
              <a:off x="7537495" y="899111"/>
              <a:ext cx="335933" cy="410628"/>
            </a:xfrm>
            <a:prstGeom prst="bentConnector3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6" name="Rectangle 65"/>
            <p:cNvSpPr/>
            <p:nvPr/>
          </p:nvSpPr>
          <p:spPr>
            <a:xfrm>
              <a:off x="8815067" y="2501559"/>
              <a:ext cx="1608668" cy="381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TextBox 66"/>
            <p:cNvSpPr txBox="1"/>
            <p:nvPr/>
          </p:nvSpPr>
          <p:spPr>
            <a:xfrm>
              <a:off x="8838536" y="2513227"/>
              <a:ext cx="154215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/>
                <a:t>w</a:t>
              </a:r>
              <a:r>
                <a:rPr lang="en-US" dirty="0" smtClean="0"/>
                <a:t>rapper::</a:t>
              </a:r>
              <a:r>
                <a:rPr lang="en-US" dirty="0" err="1" smtClean="0"/>
                <a:t>Stmt</a:t>
              </a:r>
              <a:endParaRPr lang="en-US" dirty="0"/>
            </a:p>
          </p:txBody>
        </p:sp>
        <p:sp>
          <p:nvSpPr>
            <p:cNvPr id="68" name="Diamond 67"/>
            <p:cNvSpPr/>
            <p:nvPr/>
          </p:nvSpPr>
          <p:spPr>
            <a:xfrm rot="5400000">
              <a:off x="9455891" y="1688096"/>
              <a:ext cx="321733" cy="260867"/>
            </a:xfrm>
            <a:prstGeom prst="diamond">
              <a:avLst/>
            </a:prstGeom>
            <a:solidFill>
              <a:schemeClr val="bg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69" name="Straight Connector 68"/>
            <p:cNvCxnSpPr/>
            <p:nvPr/>
          </p:nvCxnSpPr>
          <p:spPr>
            <a:xfrm flipH="1">
              <a:off x="9609613" y="1979396"/>
              <a:ext cx="7144" cy="53383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0" name="TextBox 69"/>
            <p:cNvSpPr txBox="1"/>
            <p:nvPr/>
          </p:nvSpPr>
          <p:spPr>
            <a:xfrm>
              <a:off x="9617500" y="2197462"/>
              <a:ext cx="53251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0..*</a:t>
              </a:r>
              <a:endParaRPr lang="en-US" dirty="0"/>
            </a:p>
          </p:txBody>
        </p:sp>
        <p:sp>
          <p:nvSpPr>
            <p:cNvPr id="71" name="TextBox 70"/>
            <p:cNvSpPr txBox="1"/>
            <p:nvPr/>
          </p:nvSpPr>
          <p:spPr>
            <a:xfrm>
              <a:off x="9628393" y="1805249"/>
              <a:ext cx="30168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1</a:t>
              </a:r>
              <a:endParaRPr lang="en-US" dirty="0"/>
            </a:p>
          </p:txBody>
        </p:sp>
      </p:grpSp>
      <p:sp>
        <p:nvSpPr>
          <p:cNvPr id="3" name="TextBox 2"/>
          <p:cNvSpPr txBox="1"/>
          <p:nvPr/>
        </p:nvSpPr>
        <p:spPr>
          <a:xfrm>
            <a:off x="8323" y="28191"/>
            <a:ext cx="5179036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err="1" smtClean="0"/>
              <a:t>ConnAndStmt</a:t>
            </a:r>
            <a:r>
              <a:rPr lang="en-US" dirty="0" smtClean="0"/>
              <a:t> objects contain the “real” data database resources. Conn objects temporarily own these “real” database resources and give them back to the corresponding </a:t>
            </a:r>
            <a:r>
              <a:rPr lang="en-US" dirty="0" err="1" smtClean="0"/>
              <a:t>ConnPool</a:t>
            </a:r>
            <a:r>
              <a:rPr lang="en-US" dirty="0" smtClean="0"/>
              <a:t> object when they go out of scope.</a:t>
            </a:r>
            <a:endParaRPr lang="en-US" dirty="0"/>
          </a:p>
        </p:txBody>
      </p:sp>
      <p:sp>
        <p:nvSpPr>
          <p:cNvPr id="73" name="Rectangle 72"/>
          <p:cNvSpPr/>
          <p:nvPr/>
        </p:nvSpPr>
        <p:spPr>
          <a:xfrm>
            <a:off x="59515" y="6237173"/>
            <a:ext cx="2011135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TextBox 73"/>
          <p:cNvSpPr txBox="1"/>
          <p:nvPr/>
        </p:nvSpPr>
        <p:spPr>
          <a:xfrm>
            <a:off x="80810" y="6248841"/>
            <a:ext cx="19838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</a:t>
            </a:r>
            <a:r>
              <a:rPr lang="en-US" dirty="0" smtClean="0"/>
              <a:t>::</a:t>
            </a:r>
            <a:r>
              <a:rPr lang="en-US" dirty="0" err="1" smtClean="0"/>
              <a:t>OcciConn</a:t>
            </a:r>
            <a:endParaRPr lang="en-US" dirty="0"/>
          </a:p>
        </p:txBody>
      </p:sp>
      <p:sp>
        <p:nvSpPr>
          <p:cNvPr id="76" name="TextBox 75"/>
          <p:cNvSpPr txBox="1"/>
          <p:nvPr/>
        </p:nvSpPr>
        <p:spPr>
          <a:xfrm>
            <a:off x="2120441" y="6248841"/>
            <a:ext cx="12732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</a:t>
            </a:r>
            <a:r>
              <a:rPr lang="en-US" dirty="0" smtClean="0"/>
              <a:t>::</a:t>
            </a:r>
            <a:r>
              <a:rPr lang="mr-IN" dirty="0" smtClean="0"/>
              <a:t>…</a:t>
            </a:r>
            <a:endParaRPr lang="en-US" dirty="0"/>
          </a:p>
        </p:txBody>
      </p:sp>
      <p:sp>
        <p:nvSpPr>
          <p:cNvPr id="79" name="TextBox 78"/>
          <p:cNvSpPr txBox="1"/>
          <p:nvPr/>
        </p:nvSpPr>
        <p:spPr>
          <a:xfrm>
            <a:off x="5878790" y="16156"/>
            <a:ext cx="6259641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err="1" smtClean="0"/>
              <a:t>ConnAndStmt</a:t>
            </a:r>
            <a:r>
              <a:rPr lang="en-US" dirty="0" smtClean="0"/>
              <a:t> objects group database connections together with their prepared statements.  This is facilitates the requirement of needing to delete/release a database connection’s prepared statements before the connection itself is deleted/released.</a:t>
            </a:r>
            <a:endParaRPr lang="en-US" dirty="0"/>
          </a:p>
        </p:txBody>
      </p:sp>
      <p:sp>
        <p:nvSpPr>
          <p:cNvPr id="80" name="Rectangle 79"/>
          <p:cNvSpPr/>
          <p:nvPr/>
        </p:nvSpPr>
        <p:spPr>
          <a:xfrm>
            <a:off x="1103108" y="5007776"/>
            <a:ext cx="1608668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TextBox 80"/>
          <p:cNvSpPr txBox="1"/>
          <p:nvPr/>
        </p:nvSpPr>
        <p:spPr>
          <a:xfrm>
            <a:off x="1103109" y="5019444"/>
            <a:ext cx="158908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</a:t>
            </a:r>
            <a:r>
              <a:rPr lang="en-US" dirty="0" smtClean="0"/>
              <a:t>::Conn</a:t>
            </a:r>
            <a:endParaRPr lang="en-US" dirty="0"/>
          </a:p>
        </p:txBody>
      </p:sp>
      <p:sp>
        <p:nvSpPr>
          <p:cNvPr id="82" name="Triangle 81"/>
          <p:cNvSpPr/>
          <p:nvPr/>
        </p:nvSpPr>
        <p:spPr>
          <a:xfrm>
            <a:off x="1607780" y="5400444"/>
            <a:ext cx="579745" cy="353492"/>
          </a:xfrm>
          <a:prstGeom prst="triangl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Elbow Connector 4"/>
          <p:cNvCxnSpPr>
            <a:stCxn id="73" idx="0"/>
            <a:endCxn id="82" idx="3"/>
          </p:cNvCxnSpPr>
          <p:nvPr/>
        </p:nvCxnSpPr>
        <p:spPr>
          <a:xfrm rot="5400000" flipH="1" flipV="1">
            <a:off x="1239750" y="5579270"/>
            <a:ext cx="483237" cy="83257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TextBox 93"/>
          <p:cNvSpPr txBox="1"/>
          <p:nvPr/>
        </p:nvSpPr>
        <p:spPr>
          <a:xfrm>
            <a:off x="8323" y="4309480"/>
            <a:ext cx="102065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smtClean="0"/>
              <a:t>The wrapper::Conn, wrapper::</a:t>
            </a:r>
            <a:r>
              <a:rPr lang="en-US" dirty="0" err="1" smtClean="0"/>
              <a:t>Stmt</a:t>
            </a:r>
            <a:r>
              <a:rPr lang="en-US" dirty="0" smtClean="0"/>
              <a:t> and wrapper::</a:t>
            </a:r>
            <a:r>
              <a:rPr lang="en-US" dirty="0" err="1" smtClean="0"/>
              <a:t>Rset</a:t>
            </a:r>
            <a:r>
              <a:rPr lang="en-US" dirty="0" smtClean="0"/>
              <a:t> classes are extended in order to provide support for different relation database management systems. </a:t>
            </a:r>
            <a:endParaRPr lang="en-US" dirty="0"/>
          </a:p>
        </p:txBody>
      </p:sp>
      <p:grpSp>
        <p:nvGrpSpPr>
          <p:cNvPr id="24" name="Group 23"/>
          <p:cNvGrpSpPr/>
          <p:nvPr/>
        </p:nvGrpSpPr>
        <p:grpSpPr>
          <a:xfrm>
            <a:off x="2180680" y="6161417"/>
            <a:ext cx="1343745" cy="555848"/>
            <a:chOff x="2536280" y="5627778"/>
            <a:chExt cx="1343745" cy="555848"/>
          </a:xfrm>
        </p:grpSpPr>
        <p:sp>
          <p:nvSpPr>
            <p:cNvPr id="75" name="Rectangle 74"/>
            <p:cNvSpPr/>
            <p:nvPr/>
          </p:nvSpPr>
          <p:spPr>
            <a:xfrm>
              <a:off x="2536280" y="5715202"/>
              <a:ext cx="1225758" cy="381000"/>
            </a:xfrm>
            <a:prstGeom prst="rect">
              <a:avLst/>
            </a:prstGeom>
            <a:noFill/>
            <a:ln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4" name="Rectangle 153"/>
            <p:cNvSpPr/>
            <p:nvPr/>
          </p:nvSpPr>
          <p:spPr>
            <a:xfrm>
              <a:off x="3640613" y="5627778"/>
              <a:ext cx="239412" cy="555848"/>
            </a:xfrm>
            <a:prstGeom prst="rect">
              <a:avLst/>
            </a:prstGeom>
            <a:solidFill>
              <a:schemeClr val="bg1"/>
            </a:solidFill>
            <a:ln>
              <a:noFill/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26" name="Elbow Connector 25"/>
          <p:cNvCxnSpPr>
            <a:stCxn id="76" idx="0"/>
            <a:endCxn id="82" idx="3"/>
          </p:cNvCxnSpPr>
          <p:nvPr/>
        </p:nvCxnSpPr>
        <p:spPr>
          <a:xfrm rot="16200000" flipV="1">
            <a:off x="2079920" y="5571670"/>
            <a:ext cx="494905" cy="859437"/>
          </a:xfrm>
          <a:prstGeom prst="bentConnector3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Rectangle 165"/>
          <p:cNvSpPr/>
          <p:nvPr/>
        </p:nvSpPr>
        <p:spPr>
          <a:xfrm>
            <a:off x="3503852" y="6225505"/>
            <a:ext cx="2011135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7" name="TextBox 166"/>
          <p:cNvSpPr txBox="1"/>
          <p:nvPr/>
        </p:nvSpPr>
        <p:spPr>
          <a:xfrm>
            <a:off x="3525147" y="6237173"/>
            <a:ext cx="19838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</a:t>
            </a:r>
            <a:r>
              <a:rPr lang="en-US" dirty="0" smtClean="0"/>
              <a:t>::</a:t>
            </a:r>
            <a:r>
              <a:rPr lang="en-US" dirty="0" err="1" smtClean="0"/>
              <a:t>OcciStmt</a:t>
            </a:r>
            <a:endParaRPr lang="en-US" dirty="0"/>
          </a:p>
        </p:txBody>
      </p:sp>
      <p:sp>
        <p:nvSpPr>
          <p:cNvPr id="168" name="TextBox 167"/>
          <p:cNvSpPr txBox="1"/>
          <p:nvPr/>
        </p:nvSpPr>
        <p:spPr>
          <a:xfrm>
            <a:off x="5564778" y="6237173"/>
            <a:ext cx="12732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</a:t>
            </a:r>
            <a:r>
              <a:rPr lang="en-US" dirty="0" smtClean="0"/>
              <a:t>::</a:t>
            </a:r>
            <a:r>
              <a:rPr lang="mr-IN" dirty="0" smtClean="0"/>
              <a:t>…</a:t>
            </a:r>
            <a:endParaRPr lang="en-US" dirty="0"/>
          </a:p>
        </p:txBody>
      </p:sp>
      <p:sp>
        <p:nvSpPr>
          <p:cNvPr id="169" name="Rectangle 168"/>
          <p:cNvSpPr/>
          <p:nvPr/>
        </p:nvSpPr>
        <p:spPr>
          <a:xfrm>
            <a:off x="4547445" y="4996108"/>
            <a:ext cx="1608668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0" name="TextBox 169"/>
          <p:cNvSpPr txBox="1"/>
          <p:nvPr/>
        </p:nvSpPr>
        <p:spPr>
          <a:xfrm>
            <a:off x="4570914" y="5007776"/>
            <a:ext cx="15421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</a:t>
            </a:r>
            <a:r>
              <a:rPr lang="en-US" dirty="0" smtClean="0"/>
              <a:t>::</a:t>
            </a:r>
            <a:r>
              <a:rPr lang="en-US" dirty="0" err="1" smtClean="0"/>
              <a:t>Stmt</a:t>
            </a:r>
            <a:endParaRPr lang="en-US" dirty="0"/>
          </a:p>
        </p:txBody>
      </p:sp>
      <p:sp>
        <p:nvSpPr>
          <p:cNvPr id="171" name="Triangle 170"/>
          <p:cNvSpPr/>
          <p:nvPr/>
        </p:nvSpPr>
        <p:spPr>
          <a:xfrm>
            <a:off x="5052117" y="5388776"/>
            <a:ext cx="579745" cy="353492"/>
          </a:xfrm>
          <a:prstGeom prst="triangl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72" name="Elbow Connector 171"/>
          <p:cNvCxnSpPr/>
          <p:nvPr/>
        </p:nvCxnSpPr>
        <p:spPr>
          <a:xfrm rot="5400000" flipH="1" flipV="1">
            <a:off x="4684087" y="5567602"/>
            <a:ext cx="483237" cy="83257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73" name="Group 172"/>
          <p:cNvGrpSpPr/>
          <p:nvPr/>
        </p:nvGrpSpPr>
        <p:grpSpPr>
          <a:xfrm>
            <a:off x="5625017" y="6149749"/>
            <a:ext cx="1343745" cy="555848"/>
            <a:chOff x="2536280" y="5627778"/>
            <a:chExt cx="1343745" cy="555848"/>
          </a:xfrm>
        </p:grpSpPr>
        <p:sp>
          <p:nvSpPr>
            <p:cNvPr id="174" name="Rectangle 173"/>
            <p:cNvSpPr/>
            <p:nvPr/>
          </p:nvSpPr>
          <p:spPr>
            <a:xfrm>
              <a:off x="2536280" y="5715202"/>
              <a:ext cx="1225758" cy="381000"/>
            </a:xfrm>
            <a:prstGeom prst="rect">
              <a:avLst/>
            </a:prstGeom>
            <a:noFill/>
            <a:ln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5" name="Rectangle 174"/>
            <p:cNvSpPr/>
            <p:nvPr/>
          </p:nvSpPr>
          <p:spPr>
            <a:xfrm>
              <a:off x="3640613" y="5627778"/>
              <a:ext cx="239412" cy="555848"/>
            </a:xfrm>
            <a:prstGeom prst="rect">
              <a:avLst/>
            </a:prstGeom>
            <a:solidFill>
              <a:schemeClr val="bg1"/>
            </a:solidFill>
            <a:ln>
              <a:noFill/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176" name="Elbow Connector 175"/>
          <p:cNvCxnSpPr/>
          <p:nvPr/>
        </p:nvCxnSpPr>
        <p:spPr>
          <a:xfrm rot="16200000" flipV="1">
            <a:off x="5524257" y="5560002"/>
            <a:ext cx="494905" cy="85943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7" name="Rectangle 176"/>
          <p:cNvSpPr/>
          <p:nvPr/>
        </p:nvSpPr>
        <p:spPr>
          <a:xfrm>
            <a:off x="6989325" y="6213457"/>
            <a:ext cx="2011135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8" name="TextBox 177"/>
          <p:cNvSpPr txBox="1"/>
          <p:nvPr/>
        </p:nvSpPr>
        <p:spPr>
          <a:xfrm>
            <a:off x="7010620" y="6225125"/>
            <a:ext cx="19838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</a:t>
            </a:r>
            <a:r>
              <a:rPr lang="en-US" dirty="0" smtClean="0"/>
              <a:t>::</a:t>
            </a:r>
            <a:r>
              <a:rPr lang="en-US" dirty="0" err="1" smtClean="0"/>
              <a:t>OcciRset</a:t>
            </a:r>
            <a:endParaRPr lang="en-US" dirty="0"/>
          </a:p>
        </p:txBody>
      </p:sp>
      <p:sp>
        <p:nvSpPr>
          <p:cNvPr id="179" name="TextBox 178"/>
          <p:cNvSpPr txBox="1"/>
          <p:nvPr/>
        </p:nvSpPr>
        <p:spPr>
          <a:xfrm>
            <a:off x="9050251" y="6225125"/>
            <a:ext cx="12732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</a:t>
            </a:r>
            <a:r>
              <a:rPr lang="en-US" dirty="0" smtClean="0"/>
              <a:t>::</a:t>
            </a:r>
            <a:r>
              <a:rPr lang="mr-IN" dirty="0" smtClean="0"/>
              <a:t>…</a:t>
            </a:r>
            <a:endParaRPr lang="en-US" dirty="0"/>
          </a:p>
        </p:txBody>
      </p:sp>
      <p:sp>
        <p:nvSpPr>
          <p:cNvPr id="180" name="Rectangle 179"/>
          <p:cNvSpPr/>
          <p:nvPr/>
        </p:nvSpPr>
        <p:spPr>
          <a:xfrm>
            <a:off x="8032918" y="4984060"/>
            <a:ext cx="1608668" cy="381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1" name="TextBox 180"/>
          <p:cNvSpPr txBox="1"/>
          <p:nvPr/>
        </p:nvSpPr>
        <p:spPr>
          <a:xfrm>
            <a:off x="8074373" y="4995728"/>
            <a:ext cx="15061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/>
              <a:t>w</a:t>
            </a:r>
            <a:r>
              <a:rPr lang="en-US" dirty="0" smtClean="0"/>
              <a:t>rapper</a:t>
            </a:r>
            <a:r>
              <a:rPr lang="en-US" dirty="0" smtClean="0"/>
              <a:t>::</a:t>
            </a:r>
            <a:r>
              <a:rPr lang="en-US" dirty="0" err="1" smtClean="0"/>
              <a:t>Rset</a:t>
            </a:r>
            <a:endParaRPr lang="en-US" dirty="0"/>
          </a:p>
        </p:txBody>
      </p:sp>
      <p:sp>
        <p:nvSpPr>
          <p:cNvPr id="182" name="Triangle 181"/>
          <p:cNvSpPr/>
          <p:nvPr/>
        </p:nvSpPr>
        <p:spPr>
          <a:xfrm>
            <a:off x="8537590" y="5376728"/>
            <a:ext cx="579745" cy="353492"/>
          </a:xfrm>
          <a:prstGeom prst="triangle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3" name="Elbow Connector 182"/>
          <p:cNvCxnSpPr/>
          <p:nvPr/>
        </p:nvCxnSpPr>
        <p:spPr>
          <a:xfrm rot="5400000" flipH="1" flipV="1">
            <a:off x="8169560" y="5555554"/>
            <a:ext cx="483237" cy="832570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84" name="Group 183"/>
          <p:cNvGrpSpPr/>
          <p:nvPr/>
        </p:nvGrpSpPr>
        <p:grpSpPr>
          <a:xfrm>
            <a:off x="9110490" y="6137701"/>
            <a:ext cx="1343745" cy="555848"/>
            <a:chOff x="2536280" y="5627778"/>
            <a:chExt cx="1343745" cy="555848"/>
          </a:xfrm>
        </p:grpSpPr>
        <p:sp>
          <p:nvSpPr>
            <p:cNvPr id="185" name="Rectangle 184"/>
            <p:cNvSpPr/>
            <p:nvPr/>
          </p:nvSpPr>
          <p:spPr>
            <a:xfrm>
              <a:off x="2536280" y="5715202"/>
              <a:ext cx="1225758" cy="381000"/>
            </a:xfrm>
            <a:prstGeom prst="rect">
              <a:avLst/>
            </a:prstGeom>
            <a:noFill/>
            <a:ln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6" name="Rectangle 185"/>
            <p:cNvSpPr/>
            <p:nvPr/>
          </p:nvSpPr>
          <p:spPr>
            <a:xfrm>
              <a:off x="3640613" y="5627778"/>
              <a:ext cx="239412" cy="555848"/>
            </a:xfrm>
            <a:prstGeom prst="rect">
              <a:avLst/>
            </a:prstGeom>
            <a:solidFill>
              <a:schemeClr val="bg1"/>
            </a:solidFill>
            <a:ln>
              <a:noFill/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187" name="Elbow Connector 186"/>
          <p:cNvCxnSpPr/>
          <p:nvPr/>
        </p:nvCxnSpPr>
        <p:spPr>
          <a:xfrm rot="16200000" flipV="1">
            <a:off x="9009730" y="5547954"/>
            <a:ext cx="494905" cy="859437"/>
          </a:xfrm>
          <a:prstGeom prst="bentConnector3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220788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657</TotalTime>
  <Words>249</Words>
  <Application>Microsoft Macintosh PowerPoint</Application>
  <PresentationFormat>Widescreen</PresentationFormat>
  <Paragraphs>40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Calibri</vt:lpstr>
      <vt:lpstr>Calibri Light</vt:lpstr>
      <vt:lpstr>Mangal</vt:lpstr>
      <vt:lpstr>Arial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15.0029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Steven Murray</dc:creator>
  <cp:lastModifiedBy>Steven Murray</cp:lastModifiedBy>
  <cp:revision>21</cp:revision>
  <cp:lastPrinted>2018-11-01T10:51:25Z</cp:lastPrinted>
  <dcterms:created xsi:type="dcterms:W3CDTF">2018-10-31T08:43:28Z</dcterms:created>
  <dcterms:modified xsi:type="dcterms:W3CDTF">2018-11-01T10:52:30Z</dcterms:modified>
</cp:coreProperties>
</file>

<file path=docProps/thumbnail.jpeg>
</file>