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0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32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51782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98275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515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85767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78866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1256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43044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3455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97057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12071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3499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171663-38B6-4AB7-86D2-179BB60705B4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E95003-226B-49E7-89CF-9B045400CE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1661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295834" y="114300"/>
            <a:ext cx="9402082" cy="6629400"/>
            <a:chOff x="228600" y="990600"/>
            <a:chExt cx="8839200" cy="5791200"/>
          </a:xfrm>
        </p:grpSpPr>
        <p:grpSp>
          <p:nvGrpSpPr>
            <p:cNvPr id="5" name="Group 58"/>
            <p:cNvGrpSpPr>
              <a:grpSpLocks/>
            </p:cNvGrpSpPr>
            <p:nvPr/>
          </p:nvGrpSpPr>
          <p:grpSpPr bwMode="auto">
            <a:xfrm>
              <a:off x="5867400" y="5867400"/>
              <a:ext cx="628650" cy="800100"/>
              <a:chOff x="6934200" y="5715000"/>
              <a:chExt cx="628650" cy="800100"/>
            </a:xfrm>
          </p:grpSpPr>
          <p:sp>
            <p:nvSpPr>
              <p:cNvPr id="49" name="Rectangle 48"/>
              <p:cNvSpPr/>
              <p:nvPr/>
            </p:nvSpPr>
            <p:spPr>
              <a:xfrm>
                <a:off x="6934200" y="5715000"/>
                <a:ext cx="628650" cy="800100"/>
              </a:xfrm>
              <a:prstGeom prst="rect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3"/>
              </a:lnRef>
              <a:fillRef idx="2">
                <a:schemeClr val="accent3"/>
              </a:fillRef>
              <a:effectRef idx="1">
                <a:schemeClr val="accent3"/>
              </a:effectRef>
              <a:fontRef idx="minor">
                <a:schemeClr val="dk1"/>
              </a:fontRef>
            </p:style>
            <p:txBody>
              <a:bodyPr/>
              <a:lstStyle/>
              <a:p>
                <a:pPr algn="ctr">
                  <a:defRPr/>
                </a:pPr>
                <a:r>
                  <a:rPr lang="en-US" dirty="0">
                    <a:ln w="0"/>
                    <a:solidFill>
                      <a:schemeClr val="tx1"/>
                    </a:solidFill>
                    <a:effectLst>
                      <a:outerShdw blurRad="38100" dist="19050" dir="2700000" algn="tl" rotWithShape="0">
                        <a:schemeClr val="dk1">
                          <a:alpha val="40000"/>
                        </a:schemeClr>
                      </a:outerShdw>
                    </a:effectLst>
                  </a:rPr>
                  <a:t>Disk</a:t>
                </a:r>
              </a:p>
            </p:txBody>
          </p:sp>
          <p:sp>
            <p:nvSpPr>
              <p:cNvPr id="50" name="Oval 49"/>
              <p:cNvSpPr/>
              <p:nvPr/>
            </p:nvSpPr>
            <p:spPr>
              <a:xfrm>
                <a:off x="7016750" y="6038850"/>
                <a:ext cx="463550" cy="422275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</p:grpSp>
        <p:sp>
          <p:nvSpPr>
            <p:cNvPr id="6" name="Freeform 5"/>
            <p:cNvSpPr/>
            <p:nvPr/>
          </p:nvSpPr>
          <p:spPr>
            <a:xfrm>
              <a:off x="8375650" y="3641725"/>
              <a:ext cx="692150" cy="657225"/>
            </a:xfrm>
            <a:custGeom>
              <a:avLst/>
              <a:gdLst>
                <a:gd name="connsiteX0" fmla="*/ 0 w 942392"/>
                <a:gd name="connsiteY0" fmla="*/ 905069 h 905069"/>
                <a:gd name="connsiteX1" fmla="*/ 0 w 942392"/>
                <a:gd name="connsiteY1" fmla="*/ 0 h 905069"/>
                <a:gd name="connsiteX2" fmla="*/ 774441 w 942392"/>
                <a:gd name="connsiteY2" fmla="*/ 0 h 905069"/>
                <a:gd name="connsiteX3" fmla="*/ 933061 w 942392"/>
                <a:gd name="connsiteY3" fmla="*/ 158620 h 905069"/>
                <a:gd name="connsiteX4" fmla="*/ 942392 w 942392"/>
                <a:gd name="connsiteY4" fmla="*/ 905069 h 905069"/>
                <a:gd name="connsiteX5" fmla="*/ 0 w 942392"/>
                <a:gd name="connsiteY5" fmla="*/ 905069 h 9050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42392" h="905069">
                  <a:moveTo>
                    <a:pt x="0" y="905069"/>
                  </a:moveTo>
                  <a:lnTo>
                    <a:pt x="0" y="0"/>
                  </a:lnTo>
                  <a:lnTo>
                    <a:pt x="774441" y="0"/>
                  </a:lnTo>
                  <a:lnTo>
                    <a:pt x="933061" y="158620"/>
                  </a:lnTo>
                  <a:lnTo>
                    <a:pt x="942392" y="905069"/>
                  </a:lnTo>
                  <a:lnTo>
                    <a:pt x="0" y="905069"/>
                  </a:lnTo>
                  <a:close/>
                </a:path>
              </a:pathLst>
            </a:custGeom>
            <a:ln>
              <a:solidFill>
                <a:schemeClr val="tx1"/>
              </a:solidFill>
            </a:ln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dirty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Tape</a:t>
              </a:r>
            </a:p>
          </p:txBody>
        </p:sp>
        <p:sp>
          <p:nvSpPr>
            <p:cNvPr id="7" name="Rounded Rectangle 6"/>
            <p:cNvSpPr/>
            <p:nvPr/>
          </p:nvSpPr>
          <p:spPr>
            <a:xfrm>
              <a:off x="3962400" y="5791200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dirty="0"/>
                <a:t>Remote</a:t>
              </a:r>
            </a:p>
            <a:p>
              <a:pPr algn="ctr" eaLnBrk="1" hangingPunct="1">
                <a:defRPr/>
              </a:pPr>
              <a:r>
                <a:rPr lang="en-US" dirty="0"/>
                <a:t>storage</a:t>
              </a:r>
              <a:endParaRPr lang="en-GB" dirty="0"/>
            </a:p>
          </p:txBody>
        </p:sp>
        <p:sp>
          <p:nvSpPr>
            <p:cNvPr id="8" name="Rounded Rectangle 7"/>
            <p:cNvSpPr/>
            <p:nvPr/>
          </p:nvSpPr>
          <p:spPr>
            <a:xfrm>
              <a:off x="6705600" y="2689225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dirty="0"/>
                <a:t>CTA</a:t>
              </a:r>
            </a:p>
            <a:p>
              <a:pPr algn="ctr" eaLnBrk="1" hangingPunct="1">
                <a:defRPr/>
              </a:pPr>
              <a:r>
                <a:rPr lang="en-US" dirty="0"/>
                <a:t>tape server</a:t>
              </a:r>
              <a:endParaRPr lang="en-GB" dirty="0"/>
            </a:p>
          </p:txBody>
        </p:sp>
        <p:sp>
          <p:nvSpPr>
            <p:cNvPr id="9" name="Rounded Rectangle 8"/>
            <p:cNvSpPr/>
            <p:nvPr/>
          </p:nvSpPr>
          <p:spPr>
            <a:xfrm>
              <a:off x="6629400" y="2765425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dirty="0"/>
                <a:t>CTA</a:t>
              </a:r>
            </a:p>
            <a:p>
              <a:pPr algn="ctr" eaLnBrk="1" hangingPunct="1">
                <a:defRPr/>
              </a:pPr>
              <a:r>
                <a:rPr lang="en-US" dirty="0"/>
                <a:t>tape server</a:t>
              </a:r>
              <a:endParaRPr lang="en-GB" dirty="0"/>
            </a:p>
          </p:txBody>
        </p:sp>
        <p:sp>
          <p:nvSpPr>
            <p:cNvPr id="10" name="Rounded Rectangle 9"/>
            <p:cNvSpPr/>
            <p:nvPr/>
          </p:nvSpPr>
          <p:spPr>
            <a:xfrm>
              <a:off x="1219200" y="2819400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pPr algn="ctr" eaLnBrk="1" hangingPunct="1">
                <a:defRPr/>
              </a:pPr>
              <a:r>
                <a:rPr lang="en-US" dirty="0"/>
                <a:t>CTA</a:t>
              </a:r>
            </a:p>
            <a:p>
              <a:pPr algn="ctr" eaLnBrk="1" hangingPunct="1">
                <a:defRPr/>
              </a:pPr>
              <a:r>
                <a:rPr lang="en-US" dirty="0"/>
                <a:t>front-end</a:t>
              </a:r>
              <a:endParaRPr lang="en-GB" dirty="0"/>
            </a:p>
          </p:txBody>
        </p:sp>
        <p:sp>
          <p:nvSpPr>
            <p:cNvPr id="11" name="Rounded Rectangle 10"/>
            <p:cNvSpPr/>
            <p:nvPr/>
          </p:nvSpPr>
          <p:spPr>
            <a:xfrm>
              <a:off x="381000" y="4572000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dirty="0"/>
                <a:t>CTA</a:t>
              </a:r>
            </a:p>
            <a:p>
              <a:pPr algn="ctr" eaLnBrk="1" hangingPunct="1">
                <a:defRPr/>
              </a:pPr>
              <a:r>
                <a:rPr lang="en-US" dirty="0"/>
                <a:t>command-line</a:t>
              </a:r>
            </a:p>
            <a:p>
              <a:pPr algn="ctr" eaLnBrk="1" hangingPunct="1">
                <a:defRPr/>
              </a:pPr>
              <a:r>
                <a:rPr lang="en-US" dirty="0"/>
                <a:t>tools</a:t>
              </a:r>
              <a:endParaRPr lang="en-GB" dirty="0"/>
            </a:p>
          </p:txBody>
        </p:sp>
        <p:sp>
          <p:nvSpPr>
            <p:cNvPr id="12" name="Rounded Rectangle 11"/>
            <p:cNvSpPr/>
            <p:nvPr/>
          </p:nvSpPr>
          <p:spPr>
            <a:xfrm>
              <a:off x="304800" y="4648200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dirty="0"/>
                <a:t>CTA</a:t>
              </a:r>
            </a:p>
            <a:p>
              <a:pPr algn="ctr" eaLnBrk="1" hangingPunct="1">
                <a:defRPr/>
              </a:pPr>
              <a:r>
                <a:rPr lang="en-US" dirty="0"/>
                <a:t>command-line</a:t>
              </a:r>
            </a:p>
            <a:p>
              <a:pPr algn="ctr" eaLnBrk="1" hangingPunct="1">
                <a:defRPr/>
              </a:pPr>
              <a:r>
                <a:rPr lang="en-US" dirty="0"/>
                <a:t>tools</a:t>
              </a:r>
              <a:endParaRPr lang="en-GB" dirty="0"/>
            </a:p>
          </p:txBody>
        </p:sp>
        <p:sp>
          <p:nvSpPr>
            <p:cNvPr id="13" name="Rounded Rectangle 12"/>
            <p:cNvSpPr/>
            <p:nvPr/>
          </p:nvSpPr>
          <p:spPr>
            <a:xfrm>
              <a:off x="3124200" y="2362200"/>
              <a:ext cx="3276600" cy="1981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pPr algn="ctr" eaLnBrk="1" hangingPunct="1">
                <a:defRPr/>
              </a:pPr>
              <a:r>
                <a:rPr lang="en-US" dirty="0"/>
                <a:t>CTA </a:t>
              </a:r>
              <a:r>
                <a:rPr lang="en-US" dirty="0" smtClean="0"/>
                <a:t>metadata </a:t>
              </a:r>
              <a:r>
                <a:rPr lang="en-US" dirty="0"/>
                <a:t>store</a:t>
              </a:r>
              <a:endParaRPr lang="en-GB" dirty="0"/>
            </a:p>
          </p:txBody>
        </p:sp>
        <p:sp>
          <p:nvSpPr>
            <p:cNvPr id="14" name="Rectangle 13"/>
            <p:cNvSpPr/>
            <p:nvPr/>
          </p:nvSpPr>
          <p:spPr>
            <a:xfrm>
              <a:off x="3352800" y="2895600"/>
              <a:ext cx="1295400" cy="1905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sz="1100" dirty="0"/>
                <a:t>Tape catalogue</a:t>
              </a:r>
              <a:endParaRPr lang="en-GB" sz="1100" dirty="0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3352800" y="3263900"/>
              <a:ext cx="1295400" cy="1905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sz="1100" dirty="0"/>
                <a:t>Drive status</a:t>
              </a:r>
              <a:endParaRPr lang="en-GB" sz="1100" dirty="0"/>
            </a:p>
          </p:txBody>
        </p:sp>
        <p:sp>
          <p:nvSpPr>
            <p:cNvPr id="16" name="Rectangle 15"/>
            <p:cNvSpPr/>
            <p:nvPr/>
          </p:nvSpPr>
          <p:spPr>
            <a:xfrm>
              <a:off x="4849813" y="2895600"/>
              <a:ext cx="1295400" cy="1905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sz="1100" dirty="0"/>
                <a:t>Hardware layout</a:t>
              </a:r>
              <a:endParaRPr lang="en-GB" sz="1100" dirty="0"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3352800" y="4000500"/>
              <a:ext cx="1295400" cy="1905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sz="1100" dirty="0"/>
                <a:t>Queues</a:t>
              </a:r>
              <a:endParaRPr lang="en-GB" sz="1100" dirty="0"/>
            </a:p>
          </p:txBody>
        </p:sp>
        <p:sp>
          <p:nvSpPr>
            <p:cNvPr id="18" name="Rectangle 17"/>
            <p:cNvSpPr/>
            <p:nvPr/>
          </p:nvSpPr>
          <p:spPr>
            <a:xfrm>
              <a:off x="3354388" y="3632200"/>
              <a:ext cx="1295400" cy="1905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sz="1100" dirty="0"/>
                <a:t>Tape pools</a:t>
              </a:r>
              <a:endParaRPr lang="en-GB" sz="1100" dirty="0"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4849813" y="4000500"/>
              <a:ext cx="1295400" cy="1905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sz="1100" dirty="0"/>
                <a:t>Mount policies</a:t>
              </a:r>
              <a:endParaRPr lang="en-GB" sz="1100" dirty="0"/>
            </a:p>
          </p:txBody>
        </p:sp>
        <p:sp>
          <p:nvSpPr>
            <p:cNvPr id="20" name="Rectangle 19"/>
            <p:cNvSpPr/>
            <p:nvPr/>
          </p:nvSpPr>
          <p:spPr>
            <a:xfrm>
              <a:off x="4849813" y="3263900"/>
              <a:ext cx="1295400" cy="1905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sz="1100" dirty="0"/>
                <a:t>Drive capabilities</a:t>
              </a:r>
              <a:endParaRPr lang="en-GB" sz="1100" dirty="0"/>
            </a:p>
          </p:txBody>
        </p:sp>
        <p:sp>
          <p:nvSpPr>
            <p:cNvPr id="21" name="Rectangle 20"/>
            <p:cNvSpPr/>
            <p:nvPr/>
          </p:nvSpPr>
          <p:spPr>
            <a:xfrm>
              <a:off x="4849813" y="3632200"/>
              <a:ext cx="1295400" cy="1905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sz="1100" dirty="0"/>
                <a:t>Routing</a:t>
              </a:r>
              <a:endParaRPr lang="en-GB" sz="1100" dirty="0"/>
            </a:p>
          </p:txBody>
        </p:sp>
        <p:sp>
          <p:nvSpPr>
            <p:cNvPr id="22" name="Rounded Rectangle 21"/>
            <p:cNvSpPr/>
            <p:nvPr/>
          </p:nvSpPr>
          <p:spPr>
            <a:xfrm>
              <a:off x="228600" y="4724400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dirty="0"/>
                <a:t>CTA</a:t>
              </a:r>
            </a:p>
            <a:p>
              <a:pPr algn="ctr" eaLnBrk="1" hangingPunct="1">
                <a:defRPr/>
              </a:pPr>
              <a:r>
                <a:rPr lang="en-US" dirty="0"/>
                <a:t>command-line</a:t>
              </a:r>
            </a:p>
            <a:p>
              <a:pPr algn="ctr" eaLnBrk="1" hangingPunct="1">
                <a:defRPr/>
              </a:pPr>
              <a:r>
                <a:rPr lang="en-US" dirty="0"/>
                <a:t>tools</a:t>
              </a:r>
              <a:endParaRPr lang="en-GB" dirty="0"/>
            </a:p>
          </p:txBody>
        </p:sp>
        <p:sp>
          <p:nvSpPr>
            <p:cNvPr id="23" name="Rounded Rectangle 22"/>
            <p:cNvSpPr/>
            <p:nvPr/>
          </p:nvSpPr>
          <p:spPr>
            <a:xfrm>
              <a:off x="1143000" y="2895600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pPr algn="ctr" eaLnBrk="1" hangingPunct="1">
                <a:defRPr/>
              </a:pPr>
              <a:r>
                <a:rPr lang="en-US" dirty="0"/>
                <a:t>CTA</a:t>
              </a:r>
            </a:p>
            <a:p>
              <a:pPr algn="ctr" eaLnBrk="1" hangingPunct="1">
                <a:defRPr/>
              </a:pPr>
              <a:r>
                <a:rPr lang="en-US" dirty="0"/>
                <a:t>front-end</a:t>
              </a:r>
              <a:endParaRPr lang="en-GB" dirty="0"/>
            </a:p>
          </p:txBody>
        </p:sp>
        <p:sp>
          <p:nvSpPr>
            <p:cNvPr id="24" name="Rounded Rectangle 23"/>
            <p:cNvSpPr/>
            <p:nvPr/>
          </p:nvSpPr>
          <p:spPr>
            <a:xfrm>
              <a:off x="6553200" y="2879725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/>
            <a:lstStyle/>
            <a:p>
              <a:pPr algn="ctr" eaLnBrk="1" hangingPunct="1">
                <a:defRPr/>
              </a:pPr>
              <a:r>
                <a:rPr lang="en-US" dirty="0"/>
                <a:t>CTA</a:t>
              </a:r>
            </a:p>
            <a:p>
              <a:pPr algn="ctr" eaLnBrk="1" hangingPunct="1">
                <a:defRPr/>
              </a:pPr>
              <a:r>
                <a:rPr lang="en-US" dirty="0"/>
                <a:t>tape server</a:t>
              </a:r>
              <a:endParaRPr lang="en-GB" dirty="0"/>
            </a:p>
          </p:txBody>
        </p:sp>
        <p:sp>
          <p:nvSpPr>
            <p:cNvPr id="25" name="Rounded Rectangle 24"/>
            <p:cNvSpPr/>
            <p:nvPr/>
          </p:nvSpPr>
          <p:spPr>
            <a:xfrm>
              <a:off x="3733800" y="990600"/>
              <a:ext cx="22098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dirty="0"/>
                <a:t>Archive</a:t>
              </a:r>
            </a:p>
            <a:p>
              <a:pPr algn="ctr" eaLnBrk="1" hangingPunct="1">
                <a:defRPr/>
              </a:pPr>
              <a:r>
                <a:rPr lang="en-US" dirty="0"/>
                <a:t>namespace</a:t>
              </a:r>
            </a:p>
            <a:p>
              <a:pPr algn="ctr" eaLnBrk="1" hangingPunct="1">
                <a:defRPr/>
              </a:pPr>
              <a:r>
                <a:rPr lang="en-US" dirty="0"/>
                <a:t>e.g. CASTOR </a:t>
              </a:r>
              <a:r>
                <a:rPr lang="en-US" dirty="0" err="1"/>
                <a:t>nsd</a:t>
              </a:r>
              <a:endParaRPr lang="en-GB" dirty="0"/>
            </a:p>
          </p:txBody>
        </p:sp>
        <p:sp>
          <p:nvSpPr>
            <p:cNvPr id="26" name="Rounded Rectangle 25"/>
            <p:cNvSpPr/>
            <p:nvPr/>
          </p:nvSpPr>
          <p:spPr>
            <a:xfrm>
              <a:off x="3894138" y="5867400"/>
              <a:ext cx="1752600" cy="838200"/>
            </a:xfrm>
            <a:prstGeom prst="roundRect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eaLnBrk="1" hangingPunct="1">
                <a:defRPr/>
              </a:pPr>
              <a:r>
                <a:rPr lang="en-US" dirty="0" smtClean="0"/>
                <a:t>Disk</a:t>
              </a:r>
              <a:endParaRPr lang="en-US" dirty="0"/>
            </a:p>
            <a:p>
              <a:pPr algn="ctr" eaLnBrk="1" hangingPunct="1">
                <a:defRPr/>
              </a:pPr>
              <a:r>
                <a:rPr lang="en-US" dirty="0"/>
                <a:t>s</a:t>
              </a:r>
              <a:r>
                <a:rPr lang="en-US" dirty="0" smtClean="0"/>
                <a:t>torage</a:t>
              </a:r>
              <a:endParaRPr lang="en-US" dirty="0"/>
            </a:p>
            <a:p>
              <a:pPr algn="ctr" eaLnBrk="1" hangingPunct="1">
                <a:defRPr/>
              </a:pPr>
              <a:r>
                <a:rPr lang="en-US" dirty="0"/>
                <a:t>e.g. EOS</a:t>
              </a:r>
              <a:endParaRPr lang="en-GB" dirty="0"/>
            </a:p>
          </p:txBody>
        </p:sp>
        <p:cxnSp>
          <p:nvCxnSpPr>
            <p:cNvPr id="27" name="Straight Arrow Connector 26"/>
            <p:cNvCxnSpPr/>
            <p:nvPr/>
          </p:nvCxnSpPr>
          <p:spPr>
            <a:xfrm>
              <a:off x="2362200" y="3886200"/>
              <a:ext cx="1581150" cy="182880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Arrow Connector 27"/>
            <p:cNvCxnSpPr/>
            <p:nvPr/>
          </p:nvCxnSpPr>
          <p:spPr>
            <a:xfrm flipV="1">
              <a:off x="1219200" y="3886200"/>
              <a:ext cx="533400" cy="53340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Arrow Connector 28"/>
            <p:cNvCxnSpPr/>
            <p:nvPr/>
          </p:nvCxnSpPr>
          <p:spPr>
            <a:xfrm flipV="1">
              <a:off x="2057400" y="1504950"/>
              <a:ext cx="1611313" cy="1241425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Arrow Connector 29"/>
            <p:cNvCxnSpPr/>
            <p:nvPr/>
          </p:nvCxnSpPr>
          <p:spPr>
            <a:xfrm flipH="1" flipV="1">
              <a:off x="6008688" y="1504950"/>
              <a:ext cx="1420812" cy="112395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Arrow Connector 30"/>
            <p:cNvCxnSpPr/>
            <p:nvPr/>
          </p:nvCxnSpPr>
          <p:spPr>
            <a:xfrm flipH="1">
              <a:off x="5791200" y="3886200"/>
              <a:ext cx="1638300" cy="1828800"/>
            </a:xfrm>
            <a:prstGeom prst="straightConnector1">
              <a:avLst/>
            </a:prstGeom>
            <a:ln w="76200">
              <a:solidFill>
                <a:schemeClr val="tx1"/>
              </a:solidFill>
              <a:headEnd type="arrow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Arrow Connector 31"/>
            <p:cNvCxnSpPr/>
            <p:nvPr/>
          </p:nvCxnSpPr>
          <p:spPr>
            <a:xfrm>
              <a:off x="2740025" y="3600450"/>
              <a:ext cx="533400" cy="1588"/>
            </a:xfrm>
            <a:prstGeom prst="straightConnector1">
              <a:avLst/>
            </a:prstGeom>
            <a:ln w="19050">
              <a:solidFill>
                <a:schemeClr val="tx1"/>
              </a:solidFill>
              <a:headEnd type="none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Straight Arrow Connector 32"/>
            <p:cNvCxnSpPr/>
            <p:nvPr/>
          </p:nvCxnSpPr>
          <p:spPr>
            <a:xfrm>
              <a:off x="6248400" y="3602038"/>
              <a:ext cx="533400" cy="1587"/>
            </a:xfrm>
            <a:prstGeom prst="straightConnector1">
              <a:avLst/>
            </a:prstGeom>
            <a:ln w="19050">
              <a:solidFill>
                <a:schemeClr val="tx1"/>
              </a:solidFill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" name="Folded Corner 39"/>
            <p:cNvSpPr/>
            <p:nvPr/>
          </p:nvSpPr>
          <p:spPr>
            <a:xfrm>
              <a:off x="4343400" y="4572000"/>
              <a:ext cx="1600200" cy="762000"/>
            </a:xfrm>
            <a:prstGeom prst="foldedCorner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/>
            <a:lstStyle/>
            <a:p>
              <a:pPr eaLnBrk="1" hangingPunct="1">
                <a:defRPr/>
              </a:pPr>
              <a:r>
                <a:rPr lang="en-US" sz="1200" dirty="0"/>
                <a:t>Two prototypes</a:t>
              </a:r>
            </a:p>
            <a:p>
              <a:pPr marL="171450" indent="-171450" eaLnBrk="1" hangingPunct="1">
                <a:buFont typeface="Arial" panose="020B0604020202020204" pitchFamily="34" charset="0"/>
                <a:buChar char="•"/>
                <a:defRPr/>
              </a:pPr>
              <a:r>
                <a:rPr lang="en-US" sz="1200" dirty="0" err="1"/>
                <a:t>Ceph</a:t>
              </a:r>
              <a:endParaRPr lang="en-US" sz="1200" dirty="0"/>
            </a:p>
            <a:p>
              <a:pPr marL="171450" indent="-171450" eaLnBrk="1" hangingPunct="1">
                <a:buFont typeface="Arial" panose="020B0604020202020204" pitchFamily="34" charset="0"/>
                <a:buChar char="•"/>
                <a:defRPr/>
              </a:pPr>
              <a:r>
                <a:rPr lang="en-US" sz="1200" dirty="0"/>
                <a:t>Local file system</a:t>
              </a:r>
              <a:endParaRPr lang="en-GB" sz="1200" dirty="0"/>
            </a:p>
          </p:txBody>
        </p:sp>
        <p:cxnSp>
          <p:nvCxnSpPr>
            <p:cNvPr id="41" name="Straight Connector 40"/>
            <p:cNvCxnSpPr/>
            <p:nvPr/>
          </p:nvCxnSpPr>
          <p:spPr>
            <a:xfrm>
              <a:off x="4749800" y="4210050"/>
              <a:ext cx="276225" cy="361950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2" name="TextBox 1"/>
            <p:cNvSpPr txBox="1">
              <a:spLocks noChangeArrowheads="1"/>
            </p:cNvSpPr>
            <p:nvPr/>
          </p:nvSpPr>
          <p:spPr bwMode="auto">
            <a:xfrm rot="18695080">
              <a:off x="6501607" y="4774406"/>
              <a:ext cx="673100" cy="36988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lr>
                  <a:srgbClr val="3861AA"/>
                </a:buClr>
                <a:buChar char="•"/>
                <a:defRPr sz="2800"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Clr>
                  <a:srgbClr val="3861AA"/>
                </a:buClr>
                <a:buFont typeface="Arial" panose="020B0604020202020204" pitchFamily="34" charset="0"/>
                <a:buChar char="–"/>
                <a:defRPr sz="2400"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FontTx/>
                <a:buNone/>
              </a:pPr>
              <a:r>
                <a:rPr lang="en-US" altLang="en-US" sz="1800"/>
                <a:t>Data</a:t>
              </a:r>
              <a:endParaRPr lang="en-GB" altLang="en-US" sz="1800"/>
            </a:p>
          </p:txBody>
        </p:sp>
        <p:sp>
          <p:nvSpPr>
            <p:cNvPr id="43" name="TextBox 39"/>
            <p:cNvSpPr txBox="1">
              <a:spLocks noChangeArrowheads="1"/>
            </p:cNvSpPr>
            <p:nvPr/>
          </p:nvSpPr>
          <p:spPr bwMode="auto">
            <a:xfrm rot="19366460">
              <a:off x="1908175" y="1851025"/>
              <a:ext cx="1687513" cy="30797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>
              <a:spAutoFit/>
            </a:bodyPr>
            <a:lstStyle>
              <a:lvl1pPr>
                <a:spcBef>
                  <a:spcPct val="20000"/>
                </a:spcBef>
                <a:buClr>
                  <a:srgbClr val="3861AA"/>
                </a:buClr>
                <a:buChar char="•"/>
                <a:defRPr sz="2800"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>
                <a:spcBef>
                  <a:spcPct val="20000"/>
                </a:spcBef>
                <a:buClr>
                  <a:srgbClr val="3861AA"/>
                </a:buClr>
                <a:buFont typeface="Arial" panose="020B0604020202020204" pitchFamily="34" charset="0"/>
                <a:buChar char="–"/>
                <a:defRPr sz="2400"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>
                <a:spcBef>
                  <a:spcPct val="20000"/>
                </a:spcBef>
                <a:buChar char="•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eaLnBrk="1" hangingPunct="1">
                <a:spcBef>
                  <a:spcPct val="0"/>
                </a:spcBef>
                <a:buClrTx/>
                <a:buFontTx/>
                <a:buNone/>
              </a:pPr>
              <a:r>
                <a:rPr lang="en-US" altLang="en-US" sz="1400"/>
                <a:t>Commands/control</a:t>
              </a:r>
            </a:p>
          </p:txBody>
        </p:sp>
        <p:sp>
          <p:nvSpPr>
            <p:cNvPr id="44" name="Freeform 43"/>
            <p:cNvSpPr/>
            <p:nvPr/>
          </p:nvSpPr>
          <p:spPr>
            <a:xfrm>
              <a:off x="8291513" y="3717925"/>
              <a:ext cx="693737" cy="657225"/>
            </a:xfrm>
            <a:custGeom>
              <a:avLst/>
              <a:gdLst>
                <a:gd name="connsiteX0" fmla="*/ 0 w 942392"/>
                <a:gd name="connsiteY0" fmla="*/ 905069 h 905069"/>
                <a:gd name="connsiteX1" fmla="*/ 0 w 942392"/>
                <a:gd name="connsiteY1" fmla="*/ 0 h 905069"/>
                <a:gd name="connsiteX2" fmla="*/ 774441 w 942392"/>
                <a:gd name="connsiteY2" fmla="*/ 0 h 905069"/>
                <a:gd name="connsiteX3" fmla="*/ 933061 w 942392"/>
                <a:gd name="connsiteY3" fmla="*/ 158620 h 905069"/>
                <a:gd name="connsiteX4" fmla="*/ 942392 w 942392"/>
                <a:gd name="connsiteY4" fmla="*/ 905069 h 905069"/>
                <a:gd name="connsiteX5" fmla="*/ 0 w 942392"/>
                <a:gd name="connsiteY5" fmla="*/ 905069 h 9050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42392" h="905069">
                  <a:moveTo>
                    <a:pt x="0" y="905069"/>
                  </a:moveTo>
                  <a:lnTo>
                    <a:pt x="0" y="0"/>
                  </a:lnTo>
                  <a:lnTo>
                    <a:pt x="774441" y="0"/>
                  </a:lnTo>
                  <a:lnTo>
                    <a:pt x="933061" y="158620"/>
                  </a:lnTo>
                  <a:lnTo>
                    <a:pt x="942392" y="905069"/>
                  </a:lnTo>
                  <a:lnTo>
                    <a:pt x="0" y="905069"/>
                  </a:lnTo>
                  <a:close/>
                </a:path>
              </a:pathLst>
            </a:custGeom>
            <a:ln>
              <a:solidFill>
                <a:schemeClr val="tx1"/>
              </a:solidFill>
            </a:ln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dirty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Tape</a:t>
              </a:r>
            </a:p>
          </p:txBody>
        </p:sp>
        <p:sp>
          <p:nvSpPr>
            <p:cNvPr id="45" name="Freeform 44"/>
            <p:cNvSpPr/>
            <p:nvPr/>
          </p:nvSpPr>
          <p:spPr>
            <a:xfrm>
              <a:off x="8197850" y="3838575"/>
              <a:ext cx="692150" cy="657225"/>
            </a:xfrm>
            <a:custGeom>
              <a:avLst/>
              <a:gdLst>
                <a:gd name="connsiteX0" fmla="*/ 0 w 942392"/>
                <a:gd name="connsiteY0" fmla="*/ 905069 h 905069"/>
                <a:gd name="connsiteX1" fmla="*/ 0 w 942392"/>
                <a:gd name="connsiteY1" fmla="*/ 0 h 905069"/>
                <a:gd name="connsiteX2" fmla="*/ 774441 w 942392"/>
                <a:gd name="connsiteY2" fmla="*/ 0 h 905069"/>
                <a:gd name="connsiteX3" fmla="*/ 933061 w 942392"/>
                <a:gd name="connsiteY3" fmla="*/ 158620 h 905069"/>
                <a:gd name="connsiteX4" fmla="*/ 942392 w 942392"/>
                <a:gd name="connsiteY4" fmla="*/ 905069 h 905069"/>
                <a:gd name="connsiteX5" fmla="*/ 0 w 942392"/>
                <a:gd name="connsiteY5" fmla="*/ 905069 h 9050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942392" h="905069">
                  <a:moveTo>
                    <a:pt x="0" y="905069"/>
                  </a:moveTo>
                  <a:lnTo>
                    <a:pt x="0" y="0"/>
                  </a:lnTo>
                  <a:lnTo>
                    <a:pt x="774441" y="0"/>
                  </a:lnTo>
                  <a:lnTo>
                    <a:pt x="933061" y="158620"/>
                  </a:lnTo>
                  <a:lnTo>
                    <a:pt x="942392" y="905069"/>
                  </a:lnTo>
                  <a:lnTo>
                    <a:pt x="0" y="905069"/>
                  </a:lnTo>
                  <a:close/>
                </a:path>
              </a:pathLst>
            </a:custGeom>
            <a:ln>
              <a:solidFill>
                <a:schemeClr val="tx1"/>
              </a:solidFill>
            </a:ln>
          </p:spPr>
          <p:style>
            <a:lnRef idx="1">
              <a:schemeClr val="accent3"/>
            </a:lnRef>
            <a:fillRef idx="2">
              <a:schemeClr val="accent3"/>
            </a:fillRef>
            <a:effectRef idx="1">
              <a:schemeClr val="accent3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dirty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Tape</a:t>
              </a:r>
            </a:p>
          </p:txBody>
        </p:sp>
        <p:grpSp>
          <p:nvGrpSpPr>
            <p:cNvPr id="46" name="Group 19490"/>
            <p:cNvGrpSpPr>
              <a:grpSpLocks/>
            </p:cNvGrpSpPr>
            <p:nvPr/>
          </p:nvGrpSpPr>
          <p:grpSpPr bwMode="auto">
            <a:xfrm>
              <a:off x="5791200" y="5981700"/>
              <a:ext cx="628650" cy="800100"/>
              <a:chOff x="6934200" y="5715000"/>
              <a:chExt cx="628650" cy="800100"/>
            </a:xfrm>
          </p:grpSpPr>
          <p:sp>
            <p:nvSpPr>
              <p:cNvPr id="47" name="Rectangle 46"/>
              <p:cNvSpPr/>
              <p:nvPr/>
            </p:nvSpPr>
            <p:spPr>
              <a:xfrm>
                <a:off x="6934200" y="5715000"/>
                <a:ext cx="628650" cy="800100"/>
              </a:xfrm>
              <a:prstGeom prst="rect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3"/>
              </a:lnRef>
              <a:fillRef idx="2">
                <a:schemeClr val="accent3"/>
              </a:fillRef>
              <a:effectRef idx="1">
                <a:schemeClr val="accent3"/>
              </a:effectRef>
              <a:fontRef idx="minor">
                <a:schemeClr val="dk1"/>
              </a:fontRef>
            </p:style>
            <p:txBody>
              <a:bodyPr/>
              <a:lstStyle/>
              <a:p>
                <a:pPr algn="ctr">
                  <a:defRPr/>
                </a:pPr>
                <a:r>
                  <a:rPr lang="en-US" dirty="0">
                    <a:ln w="0"/>
                    <a:solidFill>
                      <a:schemeClr val="tx1"/>
                    </a:solidFill>
                    <a:effectLst>
                      <a:outerShdw blurRad="38100" dist="19050" dir="2700000" algn="tl" rotWithShape="0">
                        <a:schemeClr val="dk1">
                          <a:alpha val="40000"/>
                        </a:schemeClr>
                      </a:outerShdw>
                    </a:effectLst>
                  </a:rPr>
                  <a:t>Disk</a:t>
                </a:r>
              </a:p>
            </p:txBody>
          </p:sp>
          <p:sp>
            <p:nvSpPr>
              <p:cNvPr id="48" name="Oval 47"/>
              <p:cNvSpPr/>
              <p:nvPr/>
            </p:nvSpPr>
            <p:spPr>
              <a:xfrm>
                <a:off x="7016750" y="6038850"/>
                <a:ext cx="463550" cy="422275"/>
              </a:xfrm>
              <a:prstGeom prst="ellipse">
                <a:avLst/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3"/>
              </a:lnRef>
              <a:fillRef idx="2">
                <a:schemeClr val="accent3"/>
              </a:fillRef>
              <a:effectRef idx="1">
                <a:schemeClr val="accent3"/>
              </a:effectRef>
              <a:fontRef idx="minor">
                <a:schemeClr val="dk1"/>
              </a:fontRef>
            </p:style>
            <p:txBody>
              <a:bodyPr anchor="ctr"/>
              <a:lstStyle/>
              <a:p>
                <a:pPr algn="ctr">
                  <a:defRPr/>
                </a:pPr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1031606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65</Words>
  <Application>Microsoft Office PowerPoint</Application>
  <PresentationFormat>Widescreen</PresentationFormat>
  <Paragraphs>46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8</cp:revision>
  <dcterms:created xsi:type="dcterms:W3CDTF">2015-11-23T13:08:59Z</dcterms:created>
  <dcterms:modified xsi:type="dcterms:W3CDTF">2015-12-10T12:52:05Z</dcterms:modified>
</cp:coreProperties>
</file>

<file path=docProps/thumbnail.jpeg>
</file>