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DAB2-92A9-4779-A7E2-A7873E2C4FC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DAB2-92A9-4779-A7E2-A7873E2C4FC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819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DAB2-92A9-4779-A7E2-A7873E2C4FC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042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DAB2-92A9-4779-A7E2-A7873E2C4FC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395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DAB2-92A9-4779-A7E2-A7873E2C4FC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088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DAB2-92A9-4779-A7E2-A7873E2C4FC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887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DAB2-92A9-4779-A7E2-A7873E2C4FC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361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DAB2-92A9-4779-A7E2-A7873E2C4FC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562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DAB2-92A9-4779-A7E2-A7873E2C4FC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627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DAB2-92A9-4779-A7E2-A7873E2C4FC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591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DAB2-92A9-4779-A7E2-A7873E2C4FC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337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5DAB2-92A9-4779-A7E2-A7873E2C4FC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26147-CE23-4741-8563-519C71C3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59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Box 143"/>
          <p:cNvSpPr txBox="1"/>
          <p:nvPr/>
        </p:nvSpPr>
        <p:spPr>
          <a:xfrm>
            <a:off x="8237361" y="5109819"/>
            <a:ext cx="216796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File is written to tape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10066732" y="3188899"/>
            <a:ext cx="188352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Tape server stores</a:t>
            </a:r>
          </a:p>
          <a:p>
            <a:r>
              <a:rPr lang="en-US" dirty="0">
                <a:solidFill>
                  <a:prstClr val="black"/>
                </a:solidFill>
              </a:rPr>
              <a:t>tape and position 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016567" y="4259925"/>
            <a:ext cx="39275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Tape server signals file is finally on tape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4477" y="2322384"/>
            <a:ext cx="2687974" cy="1639066"/>
            <a:chOff x="610106" y="2526829"/>
            <a:chExt cx="949569" cy="923192"/>
          </a:xfrm>
        </p:grpSpPr>
        <p:sp>
          <p:nvSpPr>
            <p:cNvPr id="2" name="Rectangle 1"/>
            <p:cNvSpPr/>
            <p:nvPr/>
          </p:nvSpPr>
          <p:spPr>
            <a:xfrm>
              <a:off x="610106" y="2526829"/>
              <a:ext cx="949569" cy="923192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xrootd</a:t>
              </a:r>
            </a:p>
          </p:txBody>
        </p:sp>
        <p:sp>
          <p:nvSpPr>
            <p:cNvPr id="3" name="Rounded Rectangle 2"/>
            <p:cNvSpPr/>
            <p:nvPr/>
          </p:nvSpPr>
          <p:spPr>
            <a:xfrm>
              <a:off x="690752" y="2733870"/>
              <a:ext cx="788276" cy="653424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mgm</a:t>
              </a:r>
            </a:p>
            <a:p>
              <a:pPr algn="ctr"/>
              <a:endParaRPr lang="en-US" dirty="0">
                <a:solidFill>
                  <a:prstClr val="white"/>
                </a:solidFill>
              </a:endParaRPr>
            </a:p>
            <a:p>
              <a:pPr algn="ctr"/>
              <a:r>
                <a:rPr lang="en-US" dirty="0">
                  <a:solidFill>
                    <a:prstClr val="white"/>
                  </a:solidFill>
                </a:rPr>
                <a:t>ns -&gt; inodes</a:t>
              </a:r>
            </a:p>
            <a:p>
              <a:pPr algn="ctr"/>
              <a:r>
                <a:rPr lang="en-US" dirty="0">
                  <a:solidFill>
                    <a:prstClr val="white"/>
                  </a:solidFill>
                </a:rPr>
                <a:t>ns -&gt; storage classes</a:t>
              </a:r>
            </a:p>
          </p:txBody>
        </p:sp>
      </p:grpSp>
      <p:sp>
        <p:nvSpPr>
          <p:cNvPr id="5" name="Rectangle 4"/>
          <p:cNvSpPr/>
          <p:nvPr/>
        </p:nvSpPr>
        <p:spPr>
          <a:xfrm>
            <a:off x="610106" y="777774"/>
            <a:ext cx="3124229" cy="55150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prstClr val="white"/>
                </a:solidFill>
              </a:rPr>
              <a:t>&gt; eos cp local_file /eos/eos_file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45572" y="6"/>
            <a:ext cx="3540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>
                <a:solidFill>
                  <a:prstClr val="black"/>
                </a:solidFill>
              </a:rPr>
              <a:t>Archiving a file to tape</a:t>
            </a:r>
          </a:p>
        </p:txBody>
      </p:sp>
      <p:sp>
        <p:nvSpPr>
          <p:cNvPr id="7" name="Oval 6"/>
          <p:cNvSpPr/>
          <p:nvPr/>
        </p:nvSpPr>
        <p:spPr>
          <a:xfrm>
            <a:off x="325309" y="433280"/>
            <a:ext cx="283779" cy="31965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1</a:t>
            </a:r>
          </a:p>
        </p:txBody>
      </p:sp>
      <p:grpSp>
        <p:nvGrpSpPr>
          <p:cNvPr id="140" name="Group 139"/>
          <p:cNvGrpSpPr/>
          <p:nvPr/>
        </p:nvGrpSpPr>
        <p:grpSpPr>
          <a:xfrm>
            <a:off x="2963476" y="3246540"/>
            <a:ext cx="1717075" cy="1429820"/>
            <a:chOff x="2856824" y="3425959"/>
            <a:chExt cx="1717075" cy="1429820"/>
          </a:xfrm>
        </p:grpSpPr>
        <p:sp>
          <p:nvSpPr>
            <p:cNvPr id="10" name="Rectangle 9"/>
            <p:cNvSpPr/>
            <p:nvPr/>
          </p:nvSpPr>
          <p:spPr>
            <a:xfrm>
              <a:off x="2856824" y="3425959"/>
              <a:ext cx="1717075" cy="142982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xrootd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2985540" y="3799856"/>
              <a:ext cx="1462564" cy="969162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disk vst</a:t>
              </a:r>
            </a:p>
            <a:p>
              <a:pPr algn="ctr"/>
              <a:endParaRPr lang="en-US" dirty="0">
                <a:solidFill>
                  <a:prstClr val="white"/>
                </a:solidFill>
              </a:endParaRPr>
            </a:p>
            <a:p>
              <a:pPr algn="ctr"/>
              <a:r>
                <a:rPr lang="en-US" dirty="0">
                  <a:solidFill>
                    <a:prstClr val="white"/>
                  </a:solidFill>
                </a:rPr>
                <a:t>inode -&gt; disk</a:t>
              </a:r>
            </a:p>
          </p:txBody>
        </p:sp>
      </p:grpSp>
      <p:cxnSp>
        <p:nvCxnSpPr>
          <p:cNvPr id="16" name="Straight Arrow Connector 15"/>
          <p:cNvCxnSpPr/>
          <p:nvPr/>
        </p:nvCxnSpPr>
        <p:spPr>
          <a:xfrm>
            <a:off x="777814" y="1500906"/>
            <a:ext cx="225762" cy="77953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593764" y="1500906"/>
            <a:ext cx="393518" cy="170407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16943" y="408442"/>
            <a:ext cx="3117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User enters the copy command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17245" y="1688930"/>
            <a:ext cx="320946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EOS client contacts the manager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807616" y="1812308"/>
            <a:ext cx="23115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EOS manager redirects</a:t>
            </a:r>
          </a:p>
          <a:p>
            <a:r>
              <a:rPr lang="en-US" dirty="0">
                <a:solidFill>
                  <a:prstClr val="black"/>
                </a:solidFill>
              </a:rPr>
              <a:t>client to disk storage</a:t>
            </a:r>
          </a:p>
        </p:txBody>
      </p:sp>
      <p:sp>
        <p:nvSpPr>
          <p:cNvPr id="27" name="Oval 26"/>
          <p:cNvSpPr/>
          <p:nvPr/>
        </p:nvSpPr>
        <p:spPr>
          <a:xfrm>
            <a:off x="3573221" y="1837146"/>
            <a:ext cx="283779" cy="31965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17" name="Oval 16"/>
          <p:cNvSpPr/>
          <p:nvPr/>
        </p:nvSpPr>
        <p:spPr>
          <a:xfrm>
            <a:off x="154486" y="1712329"/>
            <a:ext cx="283779" cy="31965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2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4867916" y="1783739"/>
            <a:ext cx="2724810" cy="159413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176575" y="2256308"/>
            <a:ext cx="1634486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On close, disk</a:t>
            </a:r>
          </a:p>
          <a:p>
            <a:r>
              <a:rPr lang="en-US" dirty="0">
                <a:solidFill>
                  <a:prstClr val="black"/>
                </a:solidFill>
              </a:rPr>
              <a:t>Storage queues</a:t>
            </a:r>
          </a:p>
          <a:p>
            <a:r>
              <a:rPr lang="en-US" dirty="0">
                <a:solidFill>
                  <a:prstClr val="black"/>
                </a:solidFill>
              </a:rPr>
              <a:t>an archive</a:t>
            </a:r>
          </a:p>
          <a:p>
            <a:r>
              <a:rPr lang="en-US" dirty="0">
                <a:solidFill>
                  <a:prstClr val="black"/>
                </a:solidFill>
              </a:rPr>
              <a:t>request in CTA</a:t>
            </a:r>
          </a:p>
        </p:txBody>
      </p:sp>
      <p:sp>
        <p:nvSpPr>
          <p:cNvPr id="38" name="Oval 37"/>
          <p:cNvSpPr/>
          <p:nvPr/>
        </p:nvSpPr>
        <p:spPr>
          <a:xfrm>
            <a:off x="5927974" y="2287019"/>
            <a:ext cx="283779" cy="31965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51" name="Oval 50"/>
          <p:cNvSpPr/>
          <p:nvPr/>
        </p:nvSpPr>
        <p:spPr>
          <a:xfrm>
            <a:off x="3733984" y="2501798"/>
            <a:ext cx="283779" cy="31965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964271" y="2490500"/>
            <a:ext cx="18072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File is transferred</a:t>
            </a:r>
          </a:p>
          <a:p>
            <a:r>
              <a:rPr lang="en-US" dirty="0">
                <a:solidFill>
                  <a:prstClr val="black"/>
                </a:solidFill>
              </a:rPr>
              <a:t>to disk</a:t>
            </a:r>
          </a:p>
        </p:txBody>
      </p:sp>
      <p:grpSp>
        <p:nvGrpSpPr>
          <p:cNvPr id="100" name="Group 99"/>
          <p:cNvGrpSpPr/>
          <p:nvPr/>
        </p:nvGrpSpPr>
        <p:grpSpPr>
          <a:xfrm>
            <a:off x="3864278" y="4951546"/>
            <a:ext cx="761703" cy="1010560"/>
            <a:chOff x="3863468" y="4396449"/>
            <a:chExt cx="761703" cy="1010560"/>
          </a:xfrm>
        </p:grpSpPr>
        <p:grpSp>
          <p:nvGrpSpPr>
            <p:cNvPr id="59" name="Group 58"/>
            <p:cNvGrpSpPr/>
            <p:nvPr/>
          </p:nvGrpSpPr>
          <p:grpSpPr>
            <a:xfrm>
              <a:off x="4036888" y="4396449"/>
              <a:ext cx="588283" cy="868678"/>
              <a:chOff x="3516624" y="4065366"/>
              <a:chExt cx="588283" cy="868678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3516624" y="4065366"/>
                <a:ext cx="588283" cy="868678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dirty="0">
                    <a:solidFill>
                      <a:prstClr val="black"/>
                    </a:solidFill>
                  </a:rPr>
                  <a:t>Disk</a:t>
                </a: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3568705" y="4402181"/>
                <a:ext cx="484120" cy="490305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3952146" y="4464464"/>
              <a:ext cx="588283" cy="868678"/>
              <a:chOff x="3605302" y="3991499"/>
              <a:chExt cx="588283" cy="868678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3605302" y="3991499"/>
                <a:ext cx="588283" cy="868678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dirty="0">
                    <a:solidFill>
                      <a:prstClr val="black"/>
                    </a:solidFill>
                  </a:rPr>
                  <a:t>Disk</a:t>
                </a:r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3657383" y="4328314"/>
                <a:ext cx="484120" cy="490305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3863468" y="4538331"/>
              <a:ext cx="588283" cy="868678"/>
              <a:chOff x="3516624" y="4065366"/>
              <a:chExt cx="588283" cy="868678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3516624" y="4065366"/>
                <a:ext cx="588283" cy="868678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dirty="0">
                    <a:solidFill>
                      <a:prstClr val="black"/>
                    </a:solidFill>
                  </a:rPr>
                  <a:t>Disk</a:t>
                </a: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3568705" y="4402181"/>
                <a:ext cx="484120" cy="490305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36" name="Group 135"/>
          <p:cNvGrpSpPr/>
          <p:nvPr/>
        </p:nvGrpSpPr>
        <p:grpSpPr>
          <a:xfrm>
            <a:off x="9915316" y="5877424"/>
            <a:ext cx="814551" cy="730951"/>
            <a:chOff x="10556448" y="4973537"/>
            <a:chExt cx="814551" cy="730951"/>
          </a:xfrm>
        </p:grpSpPr>
        <p:sp>
          <p:nvSpPr>
            <p:cNvPr id="67" name="Freeform 66"/>
            <p:cNvSpPr/>
            <p:nvPr/>
          </p:nvSpPr>
          <p:spPr>
            <a:xfrm>
              <a:off x="10708848" y="4973537"/>
              <a:ext cx="662151" cy="610083"/>
            </a:xfrm>
            <a:custGeom>
              <a:avLst/>
              <a:gdLst>
                <a:gd name="connsiteX0" fmla="*/ 0 w 935420"/>
                <a:gd name="connsiteY0" fmla="*/ 0 h 924911"/>
                <a:gd name="connsiteX1" fmla="*/ 10510 w 935420"/>
                <a:gd name="connsiteY1" fmla="*/ 914400 h 924911"/>
                <a:gd name="connsiteX2" fmla="*/ 935420 w 935420"/>
                <a:gd name="connsiteY2" fmla="*/ 924911 h 924911"/>
                <a:gd name="connsiteX3" fmla="*/ 935420 w 935420"/>
                <a:gd name="connsiteY3" fmla="*/ 168166 h 924911"/>
                <a:gd name="connsiteX4" fmla="*/ 788276 w 935420"/>
                <a:gd name="connsiteY4" fmla="*/ 0 h 924911"/>
                <a:gd name="connsiteX5" fmla="*/ 0 w 935420"/>
                <a:gd name="connsiteY5" fmla="*/ 0 h 92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5420" h="924911">
                  <a:moveTo>
                    <a:pt x="0" y="0"/>
                  </a:moveTo>
                  <a:lnTo>
                    <a:pt x="10510" y="914400"/>
                  </a:lnTo>
                  <a:lnTo>
                    <a:pt x="935420" y="924911"/>
                  </a:lnTo>
                  <a:lnTo>
                    <a:pt x="935420" y="168166"/>
                  </a:lnTo>
                  <a:lnTo>
                    <a:pt x="788276" y="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prstClr val="black"/>
                  </a:solidFill>
                </a:rPr>
                <a:t>Tape</a:t>
              </a:r>
            </a:p>
          </p:txBody>
        </p:sp>
        <p:sp>
          <p:nvSpPr>
            <p:cNvPr id="66" name="Freeform 65"/>
            <p:cNvSpPr/>
            <p:nvPr/>
          </p:nvSpPr>
          <p:spPr>
            <a:xfrm>
              <a:off x="10635278" y="5036601"/>
              <a:ext cx="662151" cy="610083"/>
            </a:xfrm>
            <a:custGeom>
              <a:avLst/>
              <a:gdLst>
                <a:gd name="connsiteX0" fmla="*/ 0 w 935420"/>
                <a:gd name="connsiteY0" fmla="*/ 0 h 924911"/>
                <a:gd name="connsiteX1" fmla="*/ 10510 w 935420"/>
                <a:gd name="connsiteY1" fmla="*/ 914400 h 924911"/>
                <a:gd name="connsiteX2" fmla="*/ 935420 w 935420"/>
                <a:gd name="connsiteY2" fmla="*/ 924911 h 924911"/>
                <a:gd name="connsiteX3" fmla="*/ 935420 w 935420"/>
                <a:gd name="connsiteY3" fmla="*/ 168166 h 924911"/>
                <a:gd name="connsiteX4" fmla="*/ 788276 w 935420"/>
                <a:gd name="connsiteY4" fmla="*/ 0 h 924911"/>
                <a:gd name="connsiteX5" fmla="*/ 0 w 935420"/>
                <a:gd name="connsiteY5" fmla="*/ 0 h 92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5420" h="924911">
                  <a:moveTo>
                    <a:pt x="0" y="0"/>
                  </a:moveTo>
                  <a:lnTo>
                    <a:pt x="10510" y="914400"/>
                  </a:lnTo>
                  <a:lnTo>
                    <a:pt x="935420" y="924911"/>
                  </a:lnTo>
                  <a:lnTo>
                    <a:pt x="935420" y="168166"/>
                  </a:lnTo>
                  <a:lnTo>
                    <a:pt x="788276" y="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prstClr val="black"/>
                  </a:solidFill>
                </a:rPr>
                <a:t>Tape</a:t>
              </a:r>
            </a:p>
          </p:txBody>
        </p:sp>
        <p:sp>
          <p:nvSpPr>
            <p:cNvPr id="65" name="Freeform 64"/>
            <p:cNvSpPr/>
            <p:nvPr/>
          </p:nvSpPr>
          <p:spPr>
            <a:xfrm>
              <a:off x="10556448" y="5094405"/>
              <a:ext cx="662151" cy="610083"/>
            </a:xfrm>
            <a:custGeom>
              <a:avLst/>
              <a:gdLst>
                <a:gd name="connsiteX0" fmla="*/ 0 w 935420"/>
                <a:gd name="connsiteY0" fmla="*/ 0 h 924911"/>
                <a:gd name="connsiteX1" fmla="*/ 10510 w 935420"/>
                <a:gd name="connsiteY1" fmla="*/ 914400 h 924911"/>
                <a:gd name="connsiteX2" fmla="*/ 935420 w 935420"/>
                <a:gd name="connsiteY2" fmla="*/ 924911 h 924911"/>
                <a:gd name="connsiteX3" fmla="*/ 935420 w 935420"/>
                <a:gd name="connsiteY3" fmla="*/ 168166 h 924911"/>
                <a:gd name="connsiteX4" fmla="*/ 788276 w 935420"/>
                <a:gd name="connsiteY4" fmla="*/ 0 h 924911"/>
                <a:gd name="connsiteX5" fmla="*/ 0 w 935420"/>
                <a:gd name="connsiteY5" fmla="*/ 0 h 92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5420" h="924911">
                  <a:moveTo>
                    <a:pt x="0" y="0"/>
                  </a:moveTo>
                  <a:lnTo>
                    <a:pt x="10510" y="914400"/>
                  </a:lnTo>
                  <a:lnTo>
                    <a:pt x="935420" y="924911"/>
                  </a:lnTo>
                  <a:lnTo>
                    <a:pt x="935420" y="168166"/>
                  </a:lnTo>
                  <a:lnTo>
                    <a:pt x="788276" y="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prstClr val="black"/>
                  </a:solidFill>
                </a:rPr>
                <a:t>Tape</a:t>
              </a:r>
            </a:p>
          </p:txBody>
        </p:sp>
      </p:grpSp>
      <p:sp>
        <p:nvSpPr>
          <p:cNvPr id="77" name="Rectangle 76"/>
          <p:cNvSpPr/>
          <p:nvPr/>
        </p:nvSpPr>
        <p:spPr>
          <a:xfrm>
            <a:off x="8986459" y="3923699"/>
            <a:ext cx="3026865" cy="8509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Tape server</a:t>
            </a:r>
          </a:p>
        </p:txBody>
      </p:sp>
      <p:cxnSp>
        <p:nvCxnSpPr>
          <p:cNvPr id="79" name="Straight Arrow Connector 78"/>
          <p:cNvCxnSpPr/>
          <p:nvPr/>
        </p:nvCxnSpPr>
        <p:spPr>
          <a:xfrm flipH="1">
            <a:off x="4805844" y="4096176"/>
            <a:ext cx="4112401" cy="1814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9125649" y="1401722"/>
            <a:ext cx="192411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CTA stores request</a:t>
            </a:r>
          </a:p>
          <a:p>
            <a:r>
              <a:rPr lang="en-US" dirty="0">
                <a:solidFill>
                  <a:prstClr val="black"/>
                </a:solidFill>
              </a:rPr>
              <a:t>in its data store(s) </a:t>
            </a:r>
          </a:p>
        </p:txBody>
      </p:sp>
      <p:cxnSp>
        <p:nvCxnSpPr>
          <p:cNvPr id="88" name="Straight Arrow Connector 87"/>
          <p:cNvCxnSpPr/>
          <p:nvPr/>
        </p:nvCxnSpPr>
        <p:spPr>
          <a:xfrm>
            <a:off x="8881999" y="1857283"/>
            <a:ext cx="310274" cy="32627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>
            <a:off x="8911797" y="1430930"/>
            <a:ext cx="283779" cy="31965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8091461" y="3114620"/>
            <a:ext cx="144001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Tape server</a:t>
            </a:r>
          </a:p>
          <a:p>
            <a:r>
              <a:rPr lang="en-US" dirty="0">
                <a:solidFill>
                  <a:prstClr val="black"/>
                </a:solidFill>
              </a:rPr>
              <a:t>takes request</a:t>
            </a:r>
          </a:p>
        </p:txBody>
      </p:sp>
      <p:cxnSp>
        <p:nvCxnSpPr>
          <p:cNvPr id="93" name="Straight Arrow Connector 92"/>
          <p:cNvCxnSpPr/>
          <p:nvPr/>
        </p:nvCxnSpPr>
        <p:spPr>
          <a:xfrm flipH="1" flipV="1">
            <a:off x="9527070" y="3133955"/>
            <a:ext cx="4401" cy="66950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Oval 95"/>
          <p:cNvSpPr/>
          <p:nvPr/>
        </p:nvSpPr>
        <p:spPr>
          <a:xfrm>
            <a:off x="7860824" y="3151544"/>
            <a:ext cx="283779" cy="31965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7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5000797" y="3718642"/>
            <a:ext cx="395082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Tape server starts coping file to memory</a:t>
            </a:r>
          </a:p>
        </p:txBody>
      </p:sp>
      <p:sp>
        <p:nvSpPr>
          <p:cNvPr id="84" name="Oval 83"/>
          <p:cNvSpPr/>
          <p:nvPr/>
        </p:nvSpPr>
        <p:spPr>
          <a:xfrm>
            <a:off x="4719845" y="3736597"/>
            <a:ext cx="283779" cy="31965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8</a:t>
            </a:r>
          </a:p>
        </p:txBody>
      </p:sp>
      <p:cxnSp>
        <p:nvCxnSpPr>
          <p:cNvPr id="104" name="Straight Arrow Connector 103"/>
          <p:cNvCxnSpPr/>
          <p:nvPr/>
        </p:nvCxnSpPr>
        <p:spPr>
          <a:xfrm flipH="1">
            <a:off x="4735615" y="4629257"/>
            <a:ext cx="4182630" cy="3138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49231" y="4851951"/>
            <a:ext cx="24180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EOS create a tape inode</a:t>
            </a:r>
          </a:p>
        </p:txBody>
      </p:sp>
      <p:grpSp>
        <p:nvGrpSpPr>
          <p:cNvPr id="110" name="Group 109"/>
          <p:cNvGrpSpPr/>
          <p:nvPr/>
        </p:nvGrpSpPr>
        <p:grpSpPr>
          <a:xfrm>
            <a:off x="241258" y="4863534"/>
            <a:ext cx="418704" cy="369332"/>
            <a:chOff x="703708" y="4085769"/>
            <a:chExt cx="418704" cy="369332"/>
          </a:xfrm>
        </p:grpSpPr>
        <p:sp>
          <p:nvSpPr>
            <p:cNvPr id="40" name="Oval 39"/>
            <p:cNvSpPr/>
            <p:nvPr/>
          </p:nvSpPr>
          <p:spPr>
            <a:xfrm>
              <a:off x="771922" y="4096176"/>
              <a:ext cx="283779" cy="319656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703708" y="4085769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12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49793" y="5418443"/>
            <a:ext cx="1649133" cy="1302131"/>
            <a:chOff x="610106" y="2526829"/>
            <a:chExt cx="949569" cy="923192"/>
          </a:xfrm>
        </p:grpSpPr>
        <p:sp>
          <p:nvSpPr>
            <p:cNvPr id="13" name="Rectangle 12"/>
            <p:cNvSpPr/>
            <p:nvPr/>
          </p:nvSpPr>
          <p:spPr>
            <a:xfrm>
              <a:off x="610106" y="2526829"/>
              <a:ext cx="949569" cy="923192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xrootd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690752" y="2744871"/>
              <a:ext cx="788276" cy="654529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Tape vst</a:t>
              </a:r>
            </a:p>
            <a:p>
              <a:pPr algn="ctr"/>
              <a:endParaRPr lang="en-US" dirty="0">
                <a:solidFill>
                  <a:prstClr val="white"/>
                </a:solidFill>
              </a:endParaRPr>
            </a:p>
            <a:p>
              <a:pPr algn="ctr"/>
              <a:r>
                <a:rPr lang="en-US" dirty="0">
                  <a:solidFill>
                    <a:prstClr val="white"/>
                  </a:solidFill>
                </a:rPr>
                <a:t>inodes</a:t>
              </a:r>
            </a:p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cxnSp>
        <p:nvCxnSpPr>
          <p:cNvPr id="41" name="Straight Arrow Connector 40"/>
          <p:cNvCxnSpPr/>
          <p:nvPr/>
        </p:nvCxnSpPr>
        <p:spPr>
          <a:xfrm flipH="1">
            <a:off x="2512654" y="4887182"/>
            <a:ext cx="606412" cy="56671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/>
          <p:nvPr/>
        </p:nvCxnSpPr>
        <p:spPr>
          <a:xfrm flipH="1" flipV="1">
            <a:off x="11908221" y="3133955"/>
            <a:ext cx="3360" cy="66933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0" name="Group 129"/>
          <p:cNvGrpSpPr/>
          <p:nvPr/>
        </p:nvGrpSpPr>
        <p:grpSpPr>
          <a:xfrm>
            <a:off x="4692941" y="4259925"/>
            <a:ext cx="418704" cy="369332"/>
            <a:chOff x="703708" y="4085769"/>
            <a:chExt cx="418704" cy="369332"/>
          </a:xfrm>
        </p:grpSpPr>
        <p:sp>
          <p:nvSpPr>
            <p:cNvPr id="131" name="Oval 130"/>
            <p:cNvSpPr/>
            <p:nvPr/>
          </p:nvSpPr>
          <p:spPr>
            <a:xfrm>
              <a:off x="771922" y="4096176"/>
              <a:ext cx="283779" cy="319656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703708" y="4085769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11</a:t>
              </a:r>
            </a:p>
          </p:txBody>
        </p:sp>
      </p:grpSp>
      <p:sp>
        <p:nvSpPr>
          <p:cNvPr id="103" name="Oval 102"/>
          <p:cNvSpPr/>
          <p:nvPr/>
        </p:nvSpPr>
        <p:spPr>
          <a:xfrm>
            <a:off x="7953582" y="5163857"/>
            <a:ext cx="283779" cy="31965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9</a:t>
            </a:r>
          </a:p>
        </p:txBody>
      </p:sp>
      <p:cxnSp>
        <p:nvCxnSpPr>
          <p:cNvPr id="137" name="Straight Arrow Connector 136"/>
          <p:cNvCxnSpPr/>
          <p:nvPr/>
        </p:nvCxnSpPr>
        <p:spPr>
          <a:xfrm>
            <a:off x="10398791" y="4951546"/>
            <a:ext cx="0" cy="77443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7635518" y="1500906"/>
            <a:ext cx="1203689" cy="923192"/>
            <a:chOff x="610106" y="2526829"/>
            <a:chExt cx="949569" cy="923192"/>
          </a:xfrm>
        </p:grpSpPr>
        <p:sp>
          <p:nvSpPr>
            <p:cNvPr id="33" name="Rectangle 32"/>
            <p:cNvSpPr/>
            <p:nvPr/>
          </p:nvSpPr>
          <p:spPr>
            <a:xfrm>
              <a:off x="610106" y="2526829"/>
              <a:ext cx="949569" cy="923192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xrootd</a:t>
              </a:r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690752" y="2988425"/>
              <a:ext cx="788276" cy="317938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cta</a:t>
              </a:r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9769107" y="3188168"/>
            <a:ext cx="418704" cy="369332"/>
            <a:chOff x="703708" y="4085769"/>
            <a:chExt cx="418704" cy="369332"/>
          </a:xfrm>
        </p:grpSpPr>
        <p:sp>
          <p:nvSpPr>
            <p:cNvPr id="146" name="Oval 145"/>
            <p:cNvSpPr/>
            <p:nvPr/>
          </p:nvSpPr>
          <p:spPr>
            <a:xfrm>
              <a:off x="771922" y="4096176"/>
              <a:ext cx="283779" cy="319656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703708" y="4085769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10</a:t>
              </a:r>
            </a:p>
          </p:txBody>
        </p:sp>
      </p:grpSp>
      <p:sp>
        <p:nvSpPr>
          <p:cNvPr id="150" name="TextBox 149"/>
          <p:cNvSpPr txBox="1"/>
          <p:nvPr/>
        </p:nvSpPr>
        <p:spPr>
          <a:xfrm>
            <a:off x="5572027" y="602352"/>
            <a:ext cx="5228001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</a:rPr>
              <a:t>&gt; cta a eos/eos_file storage_class/eos_instance/inode </a:t>
            </a:r>
          </a:p>
        </p:txBody>
      </p:sp>
      <p:cxnSp>
        <p:nvCxnSpPr>
          <p:cNvPr id="153" name="Straight Arrow Connector 152"/>
          <p:cNvCxnSpPr/>
          <p:nvPr/>
        </p:nvCxnSpPr>
        <p:spPr>
          <a:xfrm flipH="1">
            <a:off x="6362797" y="1050810"/>
            <a:ext cx="214673" cy="122963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Flowchart: Magnetic Disk 73"/>
          <p:cNvSpPr/>
          <p:nvPr/>
        </p:nvSpPr>
        <p:spPr>
          <a:xfrm>
            <a:off x="10535059" y="2178509"/>
            <a:ext cx="1631965" cy="972359"/>
          </a:xfrm>
          <a:prstGeom prst="flowChartMagneticDisk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prstClr val="white"/>
              </a:solidFill>
            </a:endParaRPr>
          </a:p>
          <a:p>
            <a:pPr algn="ctr"/>
            <a:r>
              <a:rPr lang="en-US" sz="1400" dirty="0" smtClean="0">
                <a:solidFill>
                  <a:prstClr val="white"/>
                </a:solidFill>
              </a:rPr>
              <a:t>Tape File Catalogue</a:t>
            </a:r>
            <a:endParaRPr lang="en-US" sz="1400" dirty="0">
              <a:solidFill>
                <a:prstClr val="white"/>
              </a:solidFill>
            </a:endParaRPr>
          </a:p>
          <a:p>
            <a:pPr algn="ctr"/>
            <a:r>
              <a:rPr lang="en-US" sz="1400" dirty="0" err="1">
                <a:solidFill>
                  <a:prstClr val="white"/>
                </a:solidFill>
              </a:rPr>
              <a:t>inode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smtClean="0">
                <a:solidFill>
                  <a:prstClr val="white"/>
                </a:solidFill>
              </a:rPr>
              <a:t>-&gt; location</a:t>
            </a:r>
          </a:p>
          <a:p>
            <a:pPr algn="ctr"/>
            <a:r>
              <a:rPr lang="en-US" sz="1400" dirty="0">
                <a:solidFill>
                  <a:prstClr val="white"/>
                </a:solidFill>
              </a:rPr>
              <a:t>v</a:t>
            </a:r>
            <a:r>
              <a:rPr lang="en-US" sz="1400" dirty="0" smtClean="0">
                <a:solidFill>
                  <a:prstClr val="white"/>
                </a:solidFill>
              </a:rPr>
              <a:t>id -&gt; </a:t>
            </a:r>
            <a:r>
              <a:rPr lang="en-US" sz="1400" dirty="0" err="1" smtClean="0">
                <a:solidFill>
                  <a:prstClr val="white"/>
                </a:solidFill>
              </a:rPr>
              <a:t>inode</a:t>
            </a: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75" name="Flowchart: Magnetic Disk 74"/>
          <p:cNvSpPr/>
          <p:nvPr/>
        </p:nvSpPr>
        <p:spPr>
          <a:xfrm>
            <a:off x="8842866" y="2178510"/>
            <a:ext cx="1479303" cy="959864"/>
          </a:xfrm>
          <a:prstGeom prst="flowChartMagneticDisk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prstClr val="white"/>
                </a:solidFill>
              </a:rPr>
              <a:t>Queues</a:t>
            </a:r>
            <a:r>
              <a:rPr lang="en-US" sz="1400" dirty="0">
                <a:solidFill>
                  <a:prstClr val="white"/>
                </a:solidFill>
              </a:rPr>
              <a:t>, </a:t>
            </a:r>
            <a:r>
              <a:rPr lang="en-US" sz="1400" dirty="0" smtClean="0">
                <a:solidFill>
                  <a:prstClr val="white"/>
                </a:solidFill>
              </a:rPr>
              <a:t>policies, </a:t>
            </a:r>
          </a:p>
          <a:p>
            <a:pPr algn="ctr"/>
            <a:r>
              <a:rPr lang="en-US" sz="1400" dirty="0">
                <a:solidFill>
                  <a:prstClr val="white"/>
                </a:solidFill>
              </a:rPr>
              <a:t>h</a:t>
            </a:r>
            <a:r>
              <a:rPr lang="en-US" sz="1400" dirty="0" smtClean="0">
                <a:solidFill>
                  <a:prstClr val="white"/>
                </a:solidFill>
              </a:rPr>
              <a:t>ardware layout</a:t>
            </a:r>
          </a:p>
        </p:txBody>
      </p:sp>
    </p:spTree>
    <p:extLst>
      <p:ext uri="{BB962C8B-B14F-4D97-AF65-F5344CB8AC3E}">
        <p14:creationId xmlns:p14="http://schemas.microsoft.com/office/powerpoint/2010/main" val="2026136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148</Words>
  <Application>Microsoft Office PowerPoint</Application>
  <PresentationFormat>Widescreen</PresentationFormat>
  <Paragraphs>63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Murray</dc:creator>
  <cp:lastModifiedBy>Steven Murray</cp:lastModifiedBy>
  <cp:revision>18</cp:revision>
  <cp:lastPrinted>2015-10-28T17:00:52Z</cp:lastPrinted>
  <dcterms:created xsi:type="dcterms:W3CDTF">2015-10-28T14:00:11Z</dcterms:created>
  <dcterms:modified xsi:type="dcterms:W3CDTF">2015-11-25T11:03:08Z</dcterms:modified>
</cp:coreProperties>
</file>