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200900" cy="7200900"/>
  <p:notesSz cx="6858000" cy="9144000"/>
  <p:defaultTextStyle>
    <a:defPPr>
      <a:defRPr lang="en-US"/>
    </a:defPPr>
    <a:lvl1pPr marL="0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1309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22613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33922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45230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56538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67846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79152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90459" algn="l" defTabSz="8226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0">
          <p15:clr>
            <a:srgbClr val="A4A3A4"/>
          </p15:clr>
        </p15:guide>
        <p15:guide id="2" pos="22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1E5AAE"/>
    <a:srgbClr val="BCF6C3"/>
    <a:srgbClr val="BED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986" y="108"/>
      </p:cViewPr>
      <p:guideLst>
        <p:guide orient="horz" pos="2270"/>
        <p:guide pos="22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72" y="2236950"/>
            <a:ext cx="6120765" cy="15435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9" y="4080521"/>
            <a:ext cx="5040631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3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6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7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79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0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11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2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67815" y="151688"/>
            <a:ext cx="765095" cy="322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0031" y="151688"/>
            <a:ext cx="2177771" cy="322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941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2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7" y="4627250"/>
            <a:ext cx="6120765" cy="1430180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7" y="3052052"/>
            <a:ext cx="6120765" cy="1575196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11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6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3392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2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65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784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7915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04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30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0025" y="881787"/>
            <a:ext cx="1471433" cy="249531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1477" y="881787"/>
            <a:ext cx="1471433" cy="249531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8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9" y="288381"/>
            <a:ext cx="6480812" cy="12001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54" y="1611870"/>
            <a:ext cx="3181647" cy="67174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1309" indent="0">
              <a:buNone/>
              <a:defRPr sz="1900" b="1"/>
            </a:lvl2pPr>
            <a:lvl3pPr marL="822613" indent="0">
              <a:buNone/>
              <a:defRPr sz="1600" b="1"/>
            </a:lvl3pPr>
            <a:lvl4pPr marL="1233922" indent="0">
              <a:buNone/>
              <a:defRPr sz="1600" b="1"/>
            </a:lvl4pPr>
            <a:lvl5pPr marL="1645230" indent="0">
              <a:buNone/>
              <a:defRPr sz="1600" b="1"/>
            </a:lvl5pPr>
            <a:lvl6pPr marL="2056538" indent="0">
              <a:buNone/>
              <a:defRPr sz="1600" b="1"/>
            </a:lvl6pPr>
            <a:lvl7pPr marL="2467846" indent="0">
              <a:buNone/>
              <a:defRPr sz="1600" b="1"/>
            </a:lvl7pPr>
            <a:lvl8pPr marL="2879152" indent="0">
              <a:buNone/>
              <a:defRPr sz="1600" b="1"/>
            </a:lvl8pPr>
            <a:lvl9pPr marL="329045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54" y="2283619"/>
            <a:ext cx="3181647" cy="4148854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60" y="1611870"/>
            <a:ext cx="3182899" cy="67174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1309" indent="0">
              <a:buNone/>
              <a:defRPr sz="1900" b="1"/>
            </a:lvl2pPr>
            <a:lvl3pPr marL="822613" indent="0">
              <a:buNone/>
              <a:defRPr sz="1600" b="1"/>
            </a:lvl3pPr>
            <a:lvl4pPr marL="1233922" indent="0">
              <a:buNone/>
              <a:defRPr sz="1600" b="1"/>
            </a:lvl4pPr>
            <a:lvl5pPr marL="1645230" indent="0">
              <a:buNone/>
              <a:defRPr sz="1600" b="1"/>
            </a:lvl5pPr>
            <a:lvl6pPr marL="2056538" indent="0">
              <a:buNone/>
              <a:defRPr sz="1600" b="1"/>
            </a:lvl6pPr>
            <a:lvl7pPr marL="2467846" indent="0">
              <a:buNone/>
              <a:defRPr sz="1600" b="1"/>
            </a:lvl7pPr>
            <a:lvl8pPr marL="2879152" indent="0">
              <a:buNone/>
              <a:defRPr sz="1600" b="1"/>
            </a:lvl8pPr>
            <a:lvl9pPr marL="329045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60" y="2283619"/>
            <a:ext cx="3182899" cy="4148854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857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208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9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53" y="286711"/>
            <a:ext cx="2369047" cy="1220154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61" y="286710"/>
            <a:ext cx="4025503" cy="6145768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53" y="1506857"/>
            <a:ext cx="2369047" cy="4925614"/>
          </a:xfrm>
        </p:spPr>
        <p:txBody>
          <a:bodyPr/>
          <a:lstStyle>
            <a:lvl1pPr marL="0" indent="0">
              <a:buNone/>
              <a:defRPr sz="1300"/>
            </a:lvl1pPr>
            <a:lvl2pPr marL="411309" indent="0">
              <a:buNone/>
              <a:defRPr sz="1300"/>
            </a:lvl2pPr>
            <a:lvl3pPr marL="822613" indent="0">
              <a:buNone/>
              <a:defRPr sz="1000"/>
            </a:lvl3pPr>
            <a:lvl4pPr marL="1233922" indent="0">
              <a:buNone/>
              <a:defRPr sz="600"/>
            </a:lvl4pPr>
            <a:lvl5pPr marL="1645230" indent="0">
              <a:buNone/>
              <a:defRPr sz="600"/>
            </a:lvl5pPr>
            <a:lvl6pPr marL="2056538" indent="0">
              <a:buNone/>
              <a:defRPr sz="600"/>
            </a:lvl6pPr>
            <a:lvl7pPr marL="2467846" indent="0">
              <a:buNone/>
              <a:defRPr sz="600"/>
            </a:lvl7pPr>
            <a:lvl8pPr marL="2879152" indent="0">
              <a:buNone/>
              <a:defRPr sz="600"/>
            </a:lvl8pPr>
            <a:lvl9pPr marL="32904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38" y="5040636"/>
            <a:ext cx="4320540" cy="595076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38" y="643413"/>
            <a:ext cx="4320540" cy="4320542"/>
          </a:xfrm>
        </p:spPr>
        <p:txBody>
          <a:bodyPr/>
          <a:lstStyle>
            <a:lvl1pPr marL="0" indent="0">
              <a:buNone/>
              <a:defRPr sz="2700"/>
            </a:lvl1pPr>
            <a:lvl2pPr marL="411309" indent="0">
              <a:buNone/>
              <a:defRPr sz="2400"/>
            </a:lvl2pPr>
            <a:lvl3pPr marL="822613" indent="0">
              <a:buNone/>
              <a:defRPr sz="2100"/>
            </a:lvl3pPr>
            <a:lvl4pPr marL="1233922" indent="0">
              <a:buNone/>
              <a:defRPr sz="1900"/>
            </a:lvl4pPr>
            <a:lvl5pPr marL="1645230" indent="0">
              <a:buNone/>
              <a:defRPr sz="1900"/>
            </a:lvl5pPr>
            <a:lvl6pPr marL="2056538" indent="0">
              <a:buNone/>
              <a:defRPr sz="1900"/>
            </a:lvl6pPr>
            <a:lvl7pPr marL="2467846" indent="0">
              <a:buNone/>
              <a:defRPr sz="1900"/>
            </a:lvl7pPr>
            <a:lvl8pPr marL="2879152" indent="0">
              <a:buNone/>
              <a:defRPr sz="1900"/>
            </a:lvl8pPr>
            <a:lvl9pPr marL="3290459" indent="0">
              <a:buNone/>
              <a:defRPr sz="19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38" y="5635707"/>
            <a:ext cx="4320540" cy="845106"/>
          </a:xfrm>
        </p:spPr>
        <p:txBody>
          <a:bodyPr/>
          <a:lstStyle>
            <a:lvl1pPr marL="0" indent="0">
              <a:buNone/>
              <a:defRPr sz="1300"/>
            </a:lvl1pPr>
            <a:lvl2pPr marL="411309" indent="0">
              <a:buNone/>
              <a:defRPr sz="1300"/>
            </a:lvl2pPr>
            <a:lvl3pPr marL="822613" indent="0">
              <a:buNone/>
              <a:defRPr sz="1000"/>
            </a:lvl3pPr>
            <a:lvl4pPr marL="1233922" indent="0">
              <a:buNone/>
              <a:defRPr sz="600"/>
            </a:lvl4pPr>
            <a:lvl5pPr marL="1645230" indent="0">
              <a:buNone/>
              <a:defRPr sz="600"/>
            </a:lvl5pPr>
            <a:lvl6pPr marL="2056538" indent="0">
              <a:buNone/>
              <a:defRPr sz="600"/>
            </a:lvl6pPr>
            <a:lvl7pPr marL="2467846" indent="0">
              <a:buNone/>
              <a:defRPr sz="600"/>
            </a:lvl7pPr>
            <a:lvl8pPr marL="2879152" indent="0">
              <a:buNone/>
              <a:defRPr sz="600"/>
            </a:lvl8pPr>
            <a:lvl9pPr marL="32904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96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9" y="288381"/>
            <a:ext cx="6480812" cy="1200150"/>
          </a:xfrm>
          <a:prstGeom prst="rect">
            <a:avLst/>
          </a:prstGeom>
        </p:spPr>
        <p:txBody>
          <a:bodyPr vert="horz" lIns="82262" tIns="41131" rIns="82262" bIns="4113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9" y="1680217"/>
            <a:ext cx="6480812" cy="4752262"/>
          </a:xfrm>
          <a:prstGeom prst="rect">
            <a:avLst/>
          </a:prstGeom>
        </p:spPr>
        <p:txBody>
          <a:bodyPr vert="horz" lIns="82262" tIns="41131" rIns="82262" bIns="411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53" y="6674170"/>
            <a:ext cx="1680209" cy="383384"/>
          </a:xfrm>
          <a:prstGeom prst="rect">
            <a:avLst/>
          </a:prstGeom>
        </p:spPr>
        <p:txBody>
          <a:bodyPr vert="horz" lIns="82262" tIns="41131" rIns="82262" bIns="4113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86333-F23A-467F-8B51-1B0299BC507D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6674170"/>
            <a:ext cx="2280285" cy="383384"/>
          </a:xfrm>
          <a:prstGeom prst="rect">
            <a:avLst/>
          </a:prstGeom>
        </p:spPr>
        <p:txBody>
          <a:bodyPr vert="horz" lIns="82262" tIns="41131" rIns="82262" bIns="4113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9" y="6674170"/>
            <a:ext cx="1680209" cy="383384"/>
          </a:xfrm>
          <a:prstGeom prst="rect">
            <a:avLst/>
          </a:prstGeom>
        </p:spPr>
        <p:txBody>
          <a:bodyPr vert="horz" lIns="82262" tIns="41131" rIns="82262" bIns="4113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BAF67-4B2B-4F3B-B5DE-1F4F1230D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56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22613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482" indent="-308482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68376" indent="-257067" algn="l" defTabSz="822613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267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76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50885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62192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673501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06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496114" indent="-205654" algn="l" defTabSz="822613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309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613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3922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230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6538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7846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9152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0459" algn="l" defTabSz="8226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201"/>
          <p:cNvSpPr/>
          <p:nvPr/>
        </p:nvSpPr>
        <p:spPr>
          <a:xfrm>
            <a:off x="1574049" y="2536163"/>
            <a:ext cx="1161630" cy="191925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Rectangle 200"/>
          <p:cNvSpPr/>
          <p:nvPr/>
        </p:nvSpPr>
        <p:spPr>
          <a:xfrm>
            <a:off x="1494919" y="2584350"/>
            <a:ext cx="1161630" cy="191925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Rectangle 198"/>
          <p:cNvSpPr/>
          <p:nvPr/>
        </p:nvSpPr>
        <p:spPr>
          <a:xfrm>
            <a:off x="2934956" y="2536163"/>
            <a:ext cx="2556785" cy="191925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Rectangle 197"/>
          <p:cNvSpPr/>
          <p:nvPr/>
        </p:nvSpPr>
        <p:spPr>
          <a:xfrm>
            <a:off x="2882619" y="2584351"/>
            <a:ext cx="2556785" cy="191925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2843865" y="2627528"/>
            <a:ext cx="2556785" cy="19192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4" name="Group 63"/>
          <p:cNvGrpSpPr/>
          <p:nvPr/>
        </p:nvGrpSpPr>
        <p:grpSpPr>
          <a:xfrm>
            <a:off x="3685787" y="1336599"/>
            <a:ext cx="361436" cy="542219"/>
            <a:chOff x="5039917" y="2158661"/>
            <a:chExt cx="361436" cy="542219"/>
          </a:xfrm>
        </p:grpSpPr>
        <p:cxnSp>
          <p:nvCxnSpPr>
            <p:cNvPr id="65" name="Straight Connector 64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/>
          <p:cNvSpPr txBox="1"/>
          <p:nvPr/>
        </p:nvSpPr>
        <p:spPr>
          <a:xfrm rot="5400000">
            <a:off x="3830018" y="1533154"/>
            <a:ext cx="6543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Free blocks</a:t>
            </a:r>
            <a:endParaRPr lang="en-GB" sz="800" dirty="0"/>
          </a:p>
        </p:txBody>
      </p:sp>
      <p:sp>
        <p:nvSpPr>
          <p:cNvPr id="75" name="TextBox 74"/>
          <p:cNvSpPr txBox="1"/>
          <p:nvPr/>
        </p:nvSpPr>
        <p:spPr>
          <a:xfrm>
            <a:off x="50687" y="100417"/>
            <a:ext cx="1814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Recall Mount Manager (main thread)*</a:t>
            </a:r>
            <a:endParaRPr lang="en-GB" sz="800" b="1" dirty="0"/>
          </a:p>
        </p:txBody>
      </p:sp>
      <p:sp>
        <p:nvSpPr>
          <p:cNvPr id="76" name="Rectangle 75"/>
          <p:cNvSpPr/>
          <p:nvPr/>
        </p:nvSpPr>
        <p:spPr>
          <a:xfrm>
            <a:off x="2840045" y="983023"/>
            <a:ext cx="1476664" cy="1440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3042678" y="2864211"/>
            <a:ext cx="1476664" cy="15301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3037295" y="2865365"/>
            <a:ext cx="5982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Data FIFO</a:t>
            </a:r>
            <a:endParaRPr lang="en-GB" sz="800" b="1" dirty="0"/>
          </a:p>
        </p:txBody>
      </p:sp>
      <p:grpSp>
        <p:nvGrpSpPr>
          <p:cNvPr id="88" name="Group 87"/>
          <p:cNvGrpSpPr/>
          <p:nvPr/>
        </p:nvGrpSpPr>
        <p:grpSpPr>
          <a:xfrm rot="16200000">
            <a:off x="3592611" y="3582513"/>
            <a:ext cx="361436" cy="542219"/>
            <a:chOff x="5039917" y="2158661"/>
            <a:chExt cx="361436" cy="542219"/>
          </a:xfrm>
        </p:grpSpPr>
        <p:cxnSp>
          <p:nvCxnSpPr>
            <p:cNvPr id="89" name="Straight Connector 88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TextBox 115"/>
          <p:cNvSpPr txBox="1"/>
          <p:nvPr/>
        </p:nvSpPr>
        <p:spPr>
          <a:xfrm>
            <a:off x="2852664" y="2640116"/>
            <a:ext cx="8467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Disk Write Task</a:t>
            </a:r>
            <a:endParaRPr lang="en-GB" sz="8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3442937" y="4055266"/>
            <a:ext cx="6655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Data blocks</a:t>
            </a:r>
            <a:endParaRPr lang="en-GB" sz="800" dirty="0"/>
          </a:p>
        </p:txBody>
      </p:sp>
      <p:sp>
        <p:nvSpPr>
          <p:cNvPr id="118" name="Rectangle 117"/>
          <p:cNvSpPr/>
          <p:nvPr/>
        </p:nvSpPr>
        <p:spPr>
          <a:xfrm>
            <a:off x="1440210" y="2625594"/>
            <a:ext cx="1161630" cy="19192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/>
          <p:cNvSpPr txBox="1"/>
          <p:nvPr/>
        </p:nvSpPr>
        <p:spPr>
          <a:xfrm>
            <a:off x="1440210" y="2624649"/>
            <a:ext cx="8467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Tape Read Task</a:t>
            </a:r>
            <a:endParaRPr lang="en-GB" sz="8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2075734" y="3134020"/>
            <a:ext cx="532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Pull free</a:t>
            </a:r>
          </a:p>
          <a:p>
            <a:r>
              <a:rPr lang="en-US" sz="800" dirty="0" smtClean="0"/>
              <a:t>blocks</a:t>
            </a:r>
          </a:p>
        </p:txBody>
      </p:sp>
      <p:sp>
        <p:nvSpPr>
          <p:cNvPr id="122" name="TextBox 121"/>
          <p:cNvSpPr txBox="1"/>
          <p:nvPr/>
        </p:nvSpPr>
        <p:spPr>
          <a:xfrm rot="16200000">
            <a:off x="1492760" y="3485176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Read data</a:t>
            </a:r>
          </a:p>
          <a:p>
            <a:r>
              <a:rPr lang="en-US" sz="800" dirty="0" smtClean="0"/>
              <a:t>from tape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999721" y="3885989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Push full</a:t>
            </a:r>
          </a:p>
          <a:p>
            <a:r>
              <a:rPr lang="en-US" sz="800" dirty="0" smtClean="0"/>
              <a:t>data block</a:t>
            </a:r>
          </a:p>
        </p:txBody>
      </p:sp>
      <p:sp>
        <p:nvSpPr>
          <p:cNvPr id="124" name="Oval 123"/>
          <p:cNvSpPr/>
          <p:nvPr/>
        </p:nvSpPr>
        <p:spPr>
          <a:xfrm>
            <a:off x="2315927" y="2927368"/>
            <a:ext cx="45719" cy="45719"/>
          </a:xfrm>
          <a:prstGeom prst="ellipse">
            <a:avLst/>
          </a:prstGeom>
          <a:solidFill>
            <a:srgbClr val="4A7EBB"/>
          </a:solidFill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5" name="Curved Connector 124"/>
          <p:cNvCxnSpPr>
            <a:stCxn id="124" idx="6"/>
            <a:endCxn id="78" idx="1"/>
          </p:cNvCxnSpPr>
          <p:nvPr/>
        </p:nvCxnSpPr>
        <p:spPr>
          <a:xfrm>
            <a:off x="2361646" y="2950228"/>
            <a:ext cx="675649" cy="22859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Freeform 131"/>
          <p:cNvSpPr/>
          <p:nvPr/>
        </p:nvSpPr>
        <p:spPr>
          <a:xfrm>
            <a:off x="3879850" y="570137"/>
            <a:ext cx="1155122" cy="3289290"/>
          </a:xfrm>
          <a:custGeom>
            <a:avLst/>
            <a:gdLst>
              <a:gd name="connsiteX0" fmla="*/ 254000 w 1158021"/>
              <a:gd name="connsiteY0" fmla="*/ 3309047 h 3405447"/>
              <a:gd name="connsiteX1" fmla="*/ 908050 w 1158021"/>
              <a:gd name="connsiteY1" fmla="*/ 3309047 h 3405447"/>
              <a:gd name="connsiteX2" fmla="*/ 1117600 w 1158021"/>
              <a:gd name="connsiteY2" fmla="*/ 3150297 h 3405447"/>
              <a:gd name="connsiteX3" fmla="*/ 1104900 w 1158021"/>
              <a:gd name="connsiteY3" fmla="*/ 438847 h 3405447"/>
              <a:gd name="connsiteX4" fmla="*/ 577850 w 1158021"/>
              <a:gd name="connsiteY4" fmla="*/ 32447 h 3405447"/>
              <a:gd name="connsiteX5" fmla="*/ 0 w 1158021"/>
              <a:gd name="connsiteY5" fmla="*/ 737297 h 3405447"/>
              <a:gd name="connsiteX0" fmla="*/ 254000 w 1158021"/>
              <a:gd name="connsiteY0" fmla="*/ 3309047 h 3405447"/>
              <a:gd name="connsiteX1" fmla="*/ 908050 w 1158021"/>
              <a:gd name="connsiteY1" fmla="*/ 3309047 h 3405447"/>
              <a:gd name="connsiteX2" fmla="*/ 1117600 w 1158021"/>
              <a:gd name="connsiteY2" fmla="*/ 3150297 h 3405447"/>
              <a:gd name="connsiteX3" fmla="*/ 1104900 w 1158021"/>
              <a:gd name="connsiteY3" fmla="*/ 438847 h 3405447"/>
              <a:gd name="connsiteX4" fmla="*/ 577850 w 1158021"/>
              <a:gd name="connsiteY4" fmla="*/ 32447 h 3405447"/>
              <a:gd name="connsiteX5" fmla="*/ 0 w 1158021"/>
              <a:gd name="connsiteY5" fmla="*/ 737297 h 3405447"/>
              <a:gd name="connsiteX0" fmla="*/ 254000 w 1158021"/>
              <a:gd name="connsiteY0" fmla="*/ 3286567 h 3382967"/>
              <a:gd name="connsiteX1" fmla="*/ 908050 w 1158021"/>
              <a:gd name="connsiteY1" fmla="*/ 3286567 h 3382967"/>
              <a:gd name="connsiteX2" fmla="*/ 1117600 w 1158021"/>
              <a:gd name="connsiteY2" fmla="*/ 3127817 h 3382967"/>
              <a:gd name="connsiteX3" fmla="*/ 1104900 w 1158021"/>
              <a:gd name="connsiteY3" fmla="*/ 416367 h 3382967"/>
              <a:gd name="connsiteX4" fmla="*/ 577850 w 1158021"/>
              <a:gd name="connsiteY4" fmla="*/ 9967 h 3382967"/>
              <a:gd name="connsiteX5" fmla="*/ 0 w 1158021"/>
              <a:gd name="connsiteY5" fmla="*/ 714817 h 3382967"/>
              <a:gd name="connsiteX0" fmla="*/ 254000 w 1185121"/>
              <a:gd name="connsiteY0" fmla="*/ 3276659 h 3349786"/>
              <a:gd name="connsiteX1" fmla="*/ 908050 w 1185121"/>
              <a:gd name="connsiteY1" fmla="*/ 3276659 h 3349786"/>
              <a:gd name="connsiteX2" fmla="*/ 1117600 w 1185121"/>
              <a:gd name="connsiteY2" fmla="*/ 3117909 h 3349786"/>
              <a:gd name="connsiteX3" fmla="*/ 1143000 w 1185121"/>
              <a:gd name="connsiteY3" fmla="*/ 736659 h 3349786"/>
              <a:gd name="connsiteX4" fmla="*/ 577850 w 1185121"/>
              <a:gd name="connsiteY4" fmla="*/ 59 h 3349786"/>
              <a:gd name="connsiteX5" fmla="*/ 0 w 1185121"/>
              <a:gd name="connsiteY5" fmla="*/ 704909 h 3349786"/>
              <a:gd name="connsiteX0" fmla="*/ 254000 w 1145796"/>
              <a:gd name="connsiteY0" fmla="*/ 3276659 h 3349786"/>
              <a:gd name="connsiteX1" fmla="*/ 908050 w 1145796"/>
              <a:gd name="connsiteY1" fmla="*/ 3276659 h 3349786"/>
              <a:gd name="connsiteX2" fmla="*/ 1117600 w 1145796"/>
              <a:gd name="connsiteY2" fmla="*/ 3117909 h 3349786"/>
              <a:gd name="connsiteX3" fmla="*/ 1143000 w 1145796"/>
              <a:gd name="connsiteY3" fmla="*/ 736659 h 3349786"/>
              <a:gd name="connsiteX4" fmla="*/ 577850 w 1145796"/>
              <a:gd name="connsiteY4" fmla="*/ 59 h 3349786"/>
              <a:gd name="connsiteX5" fmla="*/ 0 w 1145796"/>
              <a:gd name="connsiteY5" fmla="*/ 704909 h 3349786"/>
              <a:gd name="connsiteX0" fmla="*/ 254000 w 1145796"/>
              <a:gd name="connsiteY0" fmla="*/ 3276659 h 3351802"/>
              <a:gd name="connsiteX1" fmla="*/ 908050 w 1145796"/>
              <a:gd name="connsiteY1" fmla="*/ 3276659 h 3351802"/>
              <a:gd name="connsiteX2" fmla="*/ 1117600 w 1145796"/>
              <a:gd name="connsiteY2" fmla="*/ 3117909 h 3351802"/>
              <a:gd name="connsiteX3" fmla="*/ 1143000 w 1145796"/>
              <a:gd name="connsiteY3" fmla="*/ 736659 h 3351802"/>
              <a:gd name="connsiteX4" fmla="*/ 577850 w 1145796"/>
              <a:gd name="connsiteY4" fmla="*/ 59 h 3351802"/>
              <a:gd name="connsiteX5" fmla="*/ 0 w 1145796"/>
              <a:gd name="connsiteY5" fmla="*/ 704909 h 3351802"/>
              <a:gd name="connsiteX0" fmla="*/ 254000 w 1155122"/>
              <a:gd name="connsiteY0" fmla="*/ 3276659 h 3289290"/>
              <a:gd name="connsiteX1" fmla="*/ 908050 w 1155122"/>
              <a:gd name="connsiteY1" fmla="*/ 3276659 h 3289290"/>
              <a:gd name="connsiteX2" fmla="*/ 1117600 w 1155122"/>
              <a:gd name="connsiteY2" fmla="*/ 3117909 h 3289290"/>
              <a:gd name="connsiteX3" fmla="*/ 1143000 w 1155122"/>
              <a:gd name="connsiteY3" fmla="*/ 736659 h 3289290"/>
              <a:gd name="connsiteX4" fmla="*/ 577850 w 1155122"/>
              <a:gd name="connsiteY4" fmla="*/ 59 h 3289290"/>
              <a:gd name="connsiteX5" fmla="*/ 0 w 1155122"/>
              <a:gd name="connsiteY5" fmla="*/ 704909 h 32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5122" h="3289290">
                <a:moveTo>
                  <a:pt x="254000" y="3276659"/>
                </a:moveTo>
                <a:cubicBezTo>
                  <a:pt x="509058" y="3289888"/>
                  <a:pt x="764117" y="3296767"/>
                  <a:pt x="908050" y="3276659"/>
                </a:cubicBezTo>
                <a:cubicBezTo>
                  <a:pt x="1051983" y="3256551"/>
                  <a:pt x="1053042" y="3261842"/>
                  <a:pt x="1117600" y="3117909"/>
                </a:cubicBezTo>
                <a:cubicBezTo>
                  <a:pt x="1182158" y="2973976"/>
                  <a:pt x="1144058" y="1243601"/>
                  <a:pt x="1143000" y="736659"/>
                </a:cubicBezTo>
                <a:cubicBezTo>
                  <a:pt x="1141942" y="229717"/>
                  <a:pt x="768350" y="5351"/>
                  <a:pt x="577850" y="59"/>
                </a:cubicBezTo>
                <a:cubicBezTo>
                  <a:pt x="387350" y="-5233"/>
                  <a:pt x="6350" y="351955"/>
                  <a:pt x="0" y="704909"/>
                </a:cubicBezTo>
              </a:path>
            </a:pathLst>
          </a:cu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590559" y="3946645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Pop block, write</a:t>
            </a:r>
          </a:p>
          <a:p>
            <a:r>
              <a:rPr lang="en-US" sz="800" dirty="0" smtClean="0"/>
              <a:t>to disk,</a:t>
            </a:r>
          </a:p>
          <a:p>
            <a:r>
              <a:rPr lang="en-US" sz="800" dirty="0" smtClean="0"/>
              <a:t>report result</a:t>
            </a:r>
          </a:p>
        </p:txBody>
      </p:sp>
      <p:sp>
        <p:nvSpPr>
          <p:cNvPr id="134" name="TextBox 133"/>
          <p:cNvSpPr txBox="1"/>
          <p:nvPr/>
        </p:nvSpPr>
        <p:spPr>
          <a:xfrm rot="16200000">
            <a:off x="4673434" y="2982445"/>
            <a:ext cx="9076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Return free block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5625675" y="2627528"/>
            <a:ext cx="1170130" cy="19173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6" name="Group 135"/>
          <p:cNvGrpSpPr/>
          <p:nvPr/>
        </p:nvGrpSpPr>
        <p:grpSpPr>
          <a:xfrm>
            <a:off x="5768498" y="2904710"/>
            <a:ext cx="361436" cy="542219"/>
            <a:chOff x="5039917" y="2158661"/>
            <a:chExt cx="361436" cy="542219"/>
          </a:xfrm>
        </p:grpSpPr>
        <p:cxnSp>
          <p:nvCxnSpPr>
            <p:cNvPr id="137" name="Straight Connector 136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TextBox 144"/>
          <p:cNvSpPr txBox="1"/>
          <p:nvPr/>
        </p:nvSpPr>
        <p:spPr>
          <a:xfrm rot="5400000">
            <a:off x="5916386" y="3089901"/>
            <a:ext cx="6591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Task queue</a:t>
            </a:r>
            <a:endParaRPr lang="en-GB" sz="800" dirty="0"/>
          </a:p>
        </p:txBody>
      </p:sp>
      <p:sp>
        <p:nvSpPr>
          <p:cNvPr id="146" name="Oval 145"/>
          <p:cNvSpPr/>
          <p:nvPr/>
        </p:nvSpPr>
        <p:spPr>
          <a:xfrm>
            <a:off x="5827840" y="3381566"/>
            <a:ext cx="45719" cy="45719"/>
          </a:xfrm>
          <a:prstGeom prst="ellipse">
            <a:avLst/>
          </a:prstGeom>
          <a:solidFill>
            <a:srgbClr val="4A7EBB"/>
          </a:solidFill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7" name="Curved Connector 146"/>
          <p:cNvCxnSpPr>
            <a:stCxn id="146" idx="2"/>
            <a:endCxn id="115" idx="3"/>
          </p:cNvCxnSpPr>
          <p:nvPr/>
        </p:nvCxnSpPr>
        <p:spPr>
          <a:xfrm rot="10800000" flipV="1">
            <a:off x="5400650" y="3404425"/>
            <a:ext cx="427190" cy="18272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6177388" y="3543117"/>
            <a:ext cx="540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Pop,</a:t>
            </a:r>
          </a:p>
          <a:p>
            <a:r>
              <a:rPr lang="en-US" sz="800" dirty="0" smtClean="0"/>
              <a:t>execute,</a:t>
            </a:r>
          </a:p>
          <a:p>
            <a:r>
              <a:rPr lang="en-US" sz="800" dirty="0" smtClean="0"/>
              <a:t>delete</a:t>
            </a:r>
          </a:p>
        </p:txBody>
      </p:sp>
      <p:grpSp>
        <p:nvGrpSpPr>
          <p:cNvPr id="156" name="Group 155"/>
          <p:cNvGrpSpPr/>
          <p:nvPr/>
        </p:nvGrpSpPr>
        <p:grpSpPr>
          <a:xfrm>
            <a:off x="442024" y="4335882"/>
            <a:ext cx="180020" cy="180020"/>
            <a:chOff x="1035165" y="1170180"/>
            <a:chExt cx="180020" cy="180020"/>
          </a:xfrm>
        </p:grpSpPr>
        <p:sp>
          <p:nvSpPr>
            <p:cNvPr id="154" name="Circular Arrow 153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55" name="Circular Arrow 154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225561" y="4104917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 thread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5631148" y="2624649"/>
            <a:ext cx="1164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Disk </a:t>
            </a:r>
            <a:r>
              <a:rPr lang="en-US" sz="800" b="1" dirty="0"/>
              <a:t>Write Thread Pool</a:t>
            </a:r>
            <a:endParaRPr lang="en-GB" sz="800" b="1" dirty="0"/>
          </a:p>
        </p:txBody>
      </p:sp>
      <p:sp>
        <p:nvSpPr>
          <p:cNvPr id="161" name="Rectangle 160"/>
          <p:cNvSpPr/>
          <p:nvPr/>
        </p:nvSpPr>
        <p:spPr>
          <a:xfrm>
            <a:off x="189150" y="2618146"/>
            <a:ext cx="1170130" cy="19173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2" name="Group 161"/>
          <p:cNvGrpSpPr/>
          <p:nvPr/>
        </p:nvGrpSpPr>
        <p:grpSpPr>
          <a:xfrm>
            <a:off x="874688" y="2907880"/>
            <a:ext cx="361436" cy="542219"/>
            <a:chOff x="5039917" y="2158661"/>
            <a:chExt cx="361436" cy="542219"/>
          </a:xfrm>
        </p:grpSpPr>
        <p:cxnSp>
          <p:nvCxnSpPr>
            <p:cNvPr id="163" name="Straight Connector 162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1" name="TextBox 170"/>
          <p:cNvSpPr txBox="1"/>
          <p:nvPr/>
        </p:nvSpPr>
        <p:spPr>
          <a:xfrm rot="16200000">
            <a:off x="470781" y="3083398"/>
            <a:ext cx="6591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Task queue</a:t>
            </a:r>
            <a:endParaRPr lang="en-GB" sz="800" dirty="0"/>
          </a:p>
        </p:txBody>
      </p:sp>
      <p:sp>
        <p:nvSpPr>
          <p:cNvPr id="172" name="Oval 171"/>
          <p:cNvSpPr/>
          <p:nvPr/>
        </p:nvSpPr>
        <p:spPr>
          <a:xfrm>
            <a:off x="1125787" y="3380520"/>
            <a:ext cx="45719" cy="45719"/>
          </a:xfrm>
          <a:prstGeom prst="ellipse">
            <a:avLst/>
          </a:prstGeom>
          <a:solidFill>
            <a:srgbClr val="4A7EBB"/>
          </a:solidFill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3" name="Curved Connector 172"/>
          <p:cNvCxnSpPr>
            <a:stCxn id="172" idx="6"/>
            <a:endCxn id="118" idx="1"/>
          </p:cNvCxnSpPr>
          <p:nvPr/>
        </p:nvCxnSpPr>
        <p:spPr>
          <a:xfrm>
            <a:off x="1171506" y="3403380"/>
            <a:ext cx="268704" cy="18184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Freeform 173"/>
          <p:cNvSpPr/>
          <p:nvPr/>
        </p:nvSpPr>
        <p:spPr>
          <a:xfrm>
            <a:off x="1049848" y="3509765"/>
            <a:ext cx="6350" cy="539750"/>
          </a:xfrm>
          <a:custGeom>
            <a:avLst/>
            <a:gdLst>
              <a:gd name="connsiteX0" fmla="*/ 0 w 6350"/>
              <a:gd name="connsiteY0" fmla="*/ 0 h 539750"/>
              <a:gd name="connsiteX1" fmla="*/ 6350 w 6350"/>
              <a:gd name="connsiteY1" fmla="*/ 539750 h 53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539750">
                <a:moveTo>
                  <a:pt x="0" y="0"/>
                </a:moveTo>
                <a:cubicBezTo>
                  <a:pt x="2117" y="179917"/>
                  <a:pt x="4233" y="359833"/>
                  <a:pt x="6350" y="53975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TextBox 174"/>
          <p:cNvSpPr txBox="1"/>
          <p:nvPr/>
        </p:nvSpPr>
        <p:spPr>
          <a:xfrm>
            <a:off x="540927" y="3530305"/>
            <a:ext cx="540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Pop,</a:t>
            </a:r>
          </a:p>
          <a:p>
            <a:r>
              <a:rPr lang="en-US" sz="800" dirty="0" smtClean="0"/>
              <a:t>execute,</a:t>
            </a:r>
          </a:p>
          <a:p>
            <a:r>
              <a:rPr lang="en-US" sz="800" dirty="0" smtClean="0"/>
              <a:t>delete</a:t>
            </a:r>
          </a:p>
        </p:txBody>
      </p:sp>
      <p:grpSp>
        <p:nvGrpSpPr>
          <p:cNvPr id="176" name="Group 175"/>
          <p:cNvGrpSpPr/>
          <p:nvPr/>
        </p:nvGrpSpPr>
        <p:grpSpPr>
          <a:xfrm>
            <a:off x="6600996" y="4345214"/>
            <a:ext cx="180020" cy="180020"/>
            <a:chOff x="1035165" y="1170180"/>
            <a:chExt cx="180020" cy="180020"/>
          </a:xfrm>
        </p:grpSpPr>
        <p:sp>
          <p:nvSpPr>
            <p:cNvPr id="177" name="Circular Arrow 176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78" name="Circular Arrow 177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79" name="TextBox 178"/>
          <p:cNvSpPr txBox="1"/>
          <p:nvPr/>
        </p:nvSpPr>
        <p:spPr>
          <a:xfrm>
            <a:off x="6183859" y="4134866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 threads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185543" y="2618146"/>
            <a:ext cx="12282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Tape Read Single Thread</a:t>
            </a:r>
            <a:endParaRPr lang="en-GB" sz="800" b="1" dirty="0"/>
          </a:p>
        </p:txBody>
      </p:sp>
      <p:grpSp>
        <p:nvGrpSpPr>
          <p:cNvPr id="186" name="Group 185"/>
          <p:cNvGrpSpPr/>
          <p:nvPr/>
        </p:nvGrpSpPr>
        <p:grpSpPr>
          <a:xfrm>
            <a:off x="6197477" y="4348250"/>
            <a:ext cx="180020" cy="180020"/>
            <a:chOff x="1035165" y="1170180"/>
            <a:chExt cx="180020" cy="180020"/>
          </a:xfrm>
        </p:grpSpPr>
        <p:sp>
          <p:nvSpPr>
            <p:cNvPr id="187" name="Circular Arrow 186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88" name="Circular Arrow 187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6401309" y="4345214"/>
            <a:ext cx="180020" cy="180020"/>
            <a:chOff x="1035165" y="1170180"/>
            <a:chExt cx="180020" cy="180020"/>
          </a:xfrm>
        </p:grpSpPr>
        <p:sp>
          <p:nvSpPr>
            <p:cNvPr id="190" name="Circular Arrow 189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91" name="Circular Arrow 190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96" name="TextBox 195"/>
          <p:cNvSpPr txBox="1"/>
          <p:nvPr/>
        </p:nvSpPr>
        <p:spPr>
          <a:xfrm>
            <a:off x="2786988" y="2179653"/>
            <a:ext cx="6559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(no thread)</a:t>
            </a:r>
          </a:p>
        </p:txBody>
      </p:sp>
      <p:sp>
        <p:nvSpPr>
          <p:cNvPr id="203" name="Oval 202"/>
          <p:cNvSpPr/>
          <p:nvPr/>
        </p:nvSpPr>
        <p:spPr>
          <a:xfrm>
            <a:off x="1126670" y="328043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Oval 203"/>
          <p:cNvSpPr/>
          <p:nvPr/>
        </p:nvSpPr>
        <p:spPr>
          <a:xfrm>
            <a:off x="1126670" y="3197623"/>
            <a:ext cx="45719" cy="457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Oval 204"/>
          <p:cNvSpPr/>
          <p:nvPr/>
        </p:nvSpPr>
        <p:spPr>
          <a:xfrm>
            <a:off x="5827840" y="328740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Oval 205"/>
          <p:cNvSpPr/>
          <p:nvPr/>
        </p:nvSpPr>
        <p:spPr>
          <a:xfrm>
            <a:off x="5827840" y="3204587"/>
            <a:ext cx="45719" cy="457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Cross 213"/>
          <p:cNvSpPr/>
          <p:nvPr/>
        </p:nvSpPr>
        <p:spPr>
          <a:xfrm rot="2570151">
            <a:off x="1004142" y="4175290"/>
            <a:ext cx="97760" cy="98505"/>
          </a:xfrm>
          <a:prstGeom prst="plus">
            <a:avLst>
              <a:gd name="adj" fmla="val 3237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8" name="Group 217"/>
          <p:cNvGrpSpPr/>
          <p:nvPr/>
        </p:nvGrpSpPr>
        <p:grpSpPr>
          <a:xfrm>
            <a:off x="5920778" y="1333881"/>
            <a:ext cx="361436" cy="542219"/>
            <a:chOff x="5039917" y="2158661"/>
            <a:chExt cx="361436" cy="542219"/>
          </a:xfrm>
        </p:grpSpPr>
        <p:cxnSp>
          <p:nvCxnSpPr>
            <p:cNvPr id="219" name="Straight Connector 218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7" name="TextBox 226"/>
          <p:cNvSpPr txBox="1"/>
          <p:nvPr/>
        </p:nvSpPr>
        <p:spPr>
          <a:xfrm rot="16200000">
            <a:off x="5355240" y="1489759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Request for more</a:t>
            </a:r>
            <a:endParaRPr lang="en-GB" sz="800" dirty="0"/>
          </a:p>
        </p:txBody>
      </p:sp>
      <p:sp>
        <p:nvSpPr>
          <p:cNvPr id="228" name="TextBox 227"/>
          <p:cNvSpPr txBox="1"/>
          <p:nvPr/>
        </p:nvSpPr>
        <p:spPr>
          <a:xfrm>
            <a:off x="5614244" y="976014"/>
            <a:ext cx="7296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Task Injector</a:t>
            </a:r>
            <a:endParaRPr lang="en-GB" sz="800" b="1" dirty="0"/>
          </a:p>
        </p:txBody>
      </p:sp>
      <p:sp>
        <p:nvSpPr>
          <p:cNvPr id="229" name="Rectangle 228"/>
          <p:cNvSpPr/>
          <p:nvPr/>
        </p:nvSpPr>
        <p:spPr>
          <a:xfrm>
            <a:off x="5614244" y="976014"/>
            <a:ext cx="1181561" cy="1440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0" name="Group 229"/>
          <p:cNvGrpSpPr/>
          <p:nvPr/>
        </p:nvGrpSpPr>
        <p:grpSpPr>
          <a:xfrm>
            <a:off x="5693744" y="2172427"/>
            <a:ext cx="180020" cy="180020"/>
            <a:chOff x="1035165" y="1170180"/>
            <a:chExt cx="180020" cy="180020"/>
          </a:xfrm>
        </p:grpSpPr>
        <p:sp>
          <p:nvSpPr>
            <p:cNvPr id="231" name="Circular Arrow 230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32" name="Circular Arrow 231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33" name="TextBox 232"/>
          <p:cNvSpPr txBox="1"/>
          <p:nvPr/>
        </p:nvSpPr>
        <p:spPr>
          <a:xfrm>
            <a:off x="5552246" y="1955111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 thread</a:t>
            </a:r>
          </a:p>
        </p:txBody>
      </p:sp>
      <p:sp>
        <p:nvSpPr>
          <p:cNvPr id="234" name="Freeform 233"/>
          <p:cNvSpPr/>
          <p:nvPr/>
        </p:nvSpPr>
        <p:spPr>
          <a:xfrm>
            <a:off x="5951220" y="1993866"/>
            <a:ext cx="147399" cy="853440"/>
          </a:xfrm>
          <a:custGeom>
            <a:avLst/>
            <a:gdLst>
              <a:gd name="connsiteX0" fmla="*/ 144780 w 144780"/>
              <a:gd name="connsiteY0" fmla="*/ 0 h 853440"/>
              <a:gd name="connsiteX1" fmla="*/ 91440 w 144780"/>
              <a:gd name="connsiteY1" fmla="*/ 358140 h 853440"/>
              <a:gd name="connsiteX2" fmla="*/ 0 w 144780"/>
              <a:gd name="connsiteY2" fmla="*/ 853440 h 853440"/>
              <a:gd name="connsiteX0" fmla="*/ 144780 w 147399"/>
              <a:gd name="connsiteY0" fmla="*/ 0 h 853440"/>
              <a:gd name="connsiteX1" fmla="*/ 91440 w 147399"/>
              <a:gd name="connsiteY1" fmla="*/ 358140 h 853440"/>
              <a:gd name="connsiteX2" fmla="*/ 0 w 147399"/>
              <a:gd name="connsiteY2" fmla="*/ 853440 h 85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399" h="853440">
                <a:moveTo>
                  <a:pt x="144780" y="0"/>
                </a:moveTo>
                <a:cubicBezTo>
                  <a:pt x="130175" y="107950"/>
                  <a:pt x="184150" y="269240"/>
                  <a:pt x="91440" y="358140"/>
                </a:cubicBezTo>
                <a:cubicBezTo>
                  <a:pt x="-1270" y="447040"/>
                  <a:pt x="33655" y="676910"/>
                  <a:pt x="0" y="85344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6" name="Freeform 235"/>
          <p:cNvSpPr/>
          <p:nvPr/>
        </p:nvSpPr>
        <p:spPr>
          <a:xfrm>
            <a:off x="1051560" y="2001486"/>
            <a:ext cx="5036820" cy="868680"/>
          </a:xfrm>
          <a:custGeom>
            <a:avLst/>
            <a:gdLst>
              <a:gd name="connsiteX0" fmla="*/ 5293333 w 5609888"/>
              <a:gd name="connsiteY0" fmla="*/ 0 h 868680"/>
              <a:gd name="connsiteX1" fmla="*/ 5102833 w 5609888"/>
              <a:gd name="connsiteY1" fmla="*/ 495300 h 868680"/>
              <a:gd name="connsiteX2" fmla="*/ 530833 w 5609888"/>
              <a:gd name="connsiteY2" fmla="*/ 403860 h 868680"/>
              <a:gd name="connsiteX3" fmla="*/ 279373 w 5609888"/>
              <a:gd name="connsiteY3" fmla="*/ 868680 h 868680"/>
              <a:gd name="connsiteX0" fmla="*/ 5293333 w 5406603"/>
              <a:gd name="connsiteY0" fmla="*/ 0 h 868680"/>
              <a:gd name="connsiteX1" fmla="*/ 5102833 w 5406603"/>
              <a:gd name="connsiteY1" fmla="*/ 495300 h 868680"/>
              <a:gd name="connsiteX2" fmla="*/ 530833 w 5406603"/>
              <a:gd name="connsiteY2" fmla="*/ 403860 h 868680"/>
              <a:gd name="connsiteX3" fmla="*/ 279373 w 5406603"/>
              <a:gd name="connsiteY3" fmla="*/ 868680 h 868680"/>
              <a:gd name="connsiteX0" fmla="*/ 5293333 w 5293333"/>
              <a:gd name="connsiteY0" fmla="*/ 0 h 868680"/>
              <a:gd name="connsiteX1" fmla="*/ 5102833 w 5293333"/>
              <a:gd name="connsiteY1" fmla="*/ 495300 h 868680"/>
              <a:gd name="connsiteX2" fmla="*/ 530833 w 5293333"/>
              <a:gd name="connsiteY2" fmla="*/ 403860 h 868680"/>
              <a:gd name="connsiteX3" fmla="*/ 279373 w 5293333"/>
              <a:gd name="connsiteY3" fmla="*/ 868680 h 868680"/>
              <a:gd name="connsiteX0" fmla="*/ 5293333 w 5318122"/>
              <a:gd name="connsiteY0" fmla="*/ 0 h 868680"/>
              <a:gd name="connsiteX1" fmla="*/ 4645634 w 5318122"/>
              <a:gd name="connsiteY1" fmla="*/ 419100 h 868680"/>
              <a:gd name="connsiteX2" fmla="*/ 5102833 w 5318122"/>
              <a:gd name="connsiteY2" fmla="*/ 495300 h 868680"/>
              <a:gd name="connsiteX3" fmla="*/ 530833 w 5318122"/>
              <a:gd name="connsiteY3" fmla="*/ 403860 h 868680"/>
              <a:gd name="connsiteX4" fmla="*/ 279373 w 5318122"/>
              <a:gd name="connsiteY4" fmla="*/ 868680 h 868680"/>
              <a:gd name="connsiteX0" fmla="*/ 5207323 w 5207323"/>
              <a:gd name="connsiteY0" fmla="*/ 0 h 868680"/>
              <a:gd name="connsiteX1" fmla="*/ 4559624 w 5207323"/>
              <a:gd name="connsiteY1" fmla="*/ 419100 h 868680"/>
              <a:gd name="connsiteX2" fmla="*/ 3553783 w 5207323"/>
              <a:gd name="connsiteY2" fmla="*/ 480060 h 868680"/>
              <a:gd name="connsiteX3" fmla="*/ 444823 w 5207323"/>
              <a:gd name="connsiteY3" fmla="*/ 403860 h 868680"/>
              <a:gd name="connsiteX4" fmla="*/ 193363 w 5207323"/>
              <a:gd name="connsiteY4" fmla="*/ 868680 h 868680"/>
              <a:gd name="connsiteX0" fmla="*/ 5207323 w 5207323"/>
              <a:gd name="connsiteY0" fmla="*/ 0 h 868680"/>
              <a:gd name="connsiteX1" fmla="*/ 5009204 w 5207323"/>
              <a:gd name="connsiteY1" fmla="*/ 396240 h 868680"/>
              <a:gd name="connsiteX2" fmla="*/ 3553783 w 5207323"/>
              <a:gd name="connsiteY2" fmla="*/ 480060 h 868680"/>
              <a:gd name="connsiteX3" fmla="*/ 444823 w 5207323"/>
              <a:gd name="connsiteY3" fmla="*/ 403860 h 868680"/>
              <a:gd name="connsiteX4" fmla="*/ 193363 w 5207323"/>
              <a:gd name="connsiteY4" fmla="*/ 868680 h 868680"/>
              <a:gd name="connsiteX0" fmla="*/ 5207323 w 5207323"/>
              <a:gd name="connsiteY0" fmla="*/ 0 h 868680"/>
              <a:gd name="connsiteX1" fmla="*/ 5009204 w 5207323"/>
              <a:gd name="connsiteY1" fmla="*/ 396240 h 868680"/>
              <a:gd name="connsiteX2" fmla="*/ 3553783 w 5207323"/>
              <a:gd name="connsiteY2" fmla="*/ 480060 h 868680"/>
              <a:gd name="connsiteX3" fmla="*/ 444823 w 5207323"/>
              <a:gd name="connsiteY3" fmla="*/ 403860 h 868680"/>
              <a:gd name="connsiteX4" fmla="*/ 193363 w 5207323"/>
              <a:gd name="connsiteY4" fmla="*/ 868680 h 868680"/>
              <a:gd name="connsiteX0" fmla="*/ 5122919 w 5122919"/>
              <a:gd name="connsiteY0" fmla="*/ 0 h 868680"/>
              <a:gd name="connsiteX1" fmla="*/ 4924800 w 5122919"/>
              <a:gd name="connsiteY1" fmla="*/ 396240 h 868680"/>
              <a:gd name="connsiteX2" fmla="*/ 3469379 w 5122919"/>
              <a:gd name="connsiteY2" fmla="*/ 480060 h 868680"/>
              <a:gd name="connsiteX3" fmla="*/ 360419 w 5122919"/>
              <a:gd name="connsiteY3" fmla="*/ 403860 h 868680"/>
              <a:gd name="connsiteX4" fmla="*/ 108959 w 5122919"/>
              <a:gd name="connsiteY4" fmla="*/ 868680 h 868680"/>
              <a:gd name="connsiteX0" fmla="*/ 5013960 w 5013960"/>
              <a:gd name="connsiteY0" fmla="*/ 0 h 868680"/>
              <a:gd name="connsiteX1" fmla="*/ 4815841 w 5013960"/>
              <a:gd name="connsiteY1" fmla="*/ 396240 h 868680"/>
              <a:gd name="connsiteX2" fmla="*/ 3360420 w 5013960"/>
              <a:gd name="connsiteY2" fmla="*/ 480060 h 868680"/>
              <a:gd name="connsiteX3" fmla="*/ 251460 w 5013960"/>
              <a:gd name="connsiteY3" fmla="*/ 403860 h 868680"/>
              <a:gd name="connsiteX4" fmla="*/ 0 w 5013960"/>
              <a:gd name="connsiteY4" fmla="*/ 868680 h 868680"/>
              <a:gd name="connsiteX0" fmla="*/ 5109044 w 5109044"/>
              <a:gd name="connsiteY0" fmla="*/ 0 h 868680"/>
              <a:gd name="connsiteX1" fmla="*/ 4910925 w 5109044"/>
              <a:gd name="connsiteY1" fmla="*/ 396240 h 868680"/>
              <a:gd name="connsiteX2" fmla="*/ 3455504 w 5109044"/>
              <a:gd name="connsiteY2" fmla="*/ 480060 h 868680"/>
              <a:gd name="connsiteX3" fmla="*/ 346544 w 5109044"/>
              <a:gd name="connsiteY3" fmla="*/ 403860 h 868680"/>
              <a:gd name="connsiteX4" fmla="*/ 72224 w 5109044"/>
              <a:gd name="connsiteY4" fmla="*/ 868680 h 868680"/>
              <a:gd name="connsiteX0" fmla="*/ 5109044 w 5109044"/>
              <a:gd name="connsiteY0" fmla="*/ 0 h 868680"/>
              <a:gd name="connsiteX1" fmla="*/ 4910925 w 5109044"/>
              <a:gd name="connsiteY1" fmla="*/ 396240 h 868680"/>
              <a:gd name="connsiteX2" fmla="*/ 3455504 w 5109044"/>
              <a:gd name="connsiteY2" fmla="*/ 480060 h 868680"/>
              <a:gd name="connsiteX3" fmla="*/ 346544 w 5109044"/>
              <a:gd name="connsiteY3" fmla="*/ 403860 h 868680"/>
              <a:gd name="connsiteX4" fmla="*/ 72224 w 5109044"/>
              <a:gd name="connsiteY4" fmla="*/ 868680 h 868680"/>
              <a:gd name="connsiteX0" fmla="*/ 5037664 w 5037664"/>
              <a:gd name="connsiteY0" fmla="*/ 0 h 868680"/>
              <a:gd name="connsiteX1" fmla="*/ 4839545 w 5037664"/>
              <a:gd name="connsiteY1" fmla="*/ 396240 h 868680"/>
              <a:gd name="connsiteX2" fmla="*/ 3384124 w 5037664"/>
              <a:gd name="connsiteY2" fmla="*/ 480060 h 868680"/>
              <a:gd name="connsiteX3" fmla="*/ 275164 w 5037664"/>
              <a:gd name="connsiteY3" fmla="*/ 403860 h 868680"/>
              <a:gd name="connsiteX4" fmla="*/ 844 w 5037664"/>
              <a:gd name="connsiteY4" fmla="*/ 868680 h 868680"/>
              <a:gd name="connsiteX0" fmla="*/ 5036820 w 5036820"/>
              <a:gd name="connsiteY0" fmla="*/ 0 h 868680"/>
              <a:gd name="connsiteX1" fmla="*/ 4838701 w 5036820"/>
              <a:gd name="connsiteY1" fmla="*/ 396240 h 868680"/>
              <a:gd name="connsiteX2" fmla="*/ 3383280 w 5036820"/>
              <a:gd name="connsiteY2" fmla="*/ 480060 h 868680"/>
              <a:gd name="connsiteX3" fmla="*/ 289560 w 5036820"/>
              <a:gd name="connsiteY3" fmla="*/ 487680 h 868680"/>
              <a:gd name="connsiteX4" fmla="*/ 0 w 5036820"/>
              <a:gd name="connsiteY4" fmla="*/ 868680 h 86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6820" h="868680">
                <a:moveTo>
                  <a:pt x="5036820" y="0"/>
                </a:moveTo>
                <a:cubicBezTo>
                  <a:pt x="5008880" y="80010"/>
                  <a:pt x="4908551" y="336550"/>
                  <a:pt x="4838701" y="396240"/>
                </a:cubicBezTo>
                <a:cubicBezTo>
                  <a:pt x="4806951" y="478790"/>
                  <a:pt x="4141470" y="464820"/>
                  <a:pt x="3383280" y="480060"/>
                </a:cubicBezTo>
                <a:cubicBezTo>
                  <a:pt x="2625090" y="495300"/>
                  <a:pt x="617220" y="377190"/>
                  <a:pt x="289560" y="487680"/>
                </a:cubicBezTo>
                <a:cubicBezTo>
                  <a:pt x="-38100" y="598170"/>
                  <a:pt x="5715" y="507365"/>
                  <a:pt x="0" y="86868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7" name="Freeform 236"/>
          <p:cNvSpPr/>
          <p:nvPr/>
        </p:nvSpPr>
        <p:spPr>
          <a:xfrm>
            <a:off x="6095999" y="620838"/>
            <a:ext cx="909301" cy="2656412"/>
          </a:xfrm>
          <a:custGeom>
            <a:avLst/>
            <a:gdLst>
              <a:gd name="connsiteX0" fmla="*/ 251460 w 946660"/>
              <a:gd name="connsiteY0" fmla="*/ 2494316 h 2525845"/>
              <a:gd name="connsiteX1" fmla="*/ 601980 w 946660"/>
              <a:gd name="connsiteY1" fmla="*/ 2494316 h 2525845"/>
              <a:gd name="connsiteX2" fmla="*/ 861060 w 946660"/>
              <a:gd name="connsiteY2" fmla="*/ 2166656 h 2525845"/>
              <a:gd name="connsiteX3" fmla="*/ 876300 w 946660"/>
              <a:gd name="connsiteY3" fmla="*/ 101636 h 2525845"/>
              <a:gd name="connsiteX4" fmla="*/ 0 w 946660"/>
              <a:gd name="connsiteY4" fmla="*/ 505496 h 2525845"/>
              <a:gd name="connsiteX0" fmla="*/ 251460 w 930188"/>
              <a:gd name="connsiteY0" fmla="*/ 2507101 h 2538630"/>
              <a:gd name="connsiteX1" fmla="*/ 601980 w 930188"/>
              <a:gd name="connsiteY1" fmla="*/ 2507101 h 2538630"/>
              <a:gd name="connsiteX2" fmla="*/ 861060 w 930188"/>
              <a:gd name="connsiteY2" fmla="*/ 2179441 h 2538630"/>
              <a:gd name="connsiteX3" fmla="*/ 853440 w 930188"/>
              <a:gd name="connsiteY3" fmla="*/ 99181 h 2538630"/>
              <a:gd name="connsiteX4" fmla="*/ 0 w 930188"/>
              <a:gd name="connsiteY4" fmla="*/ 518281 h 2538630"/>
              <a:gd name="connsiteX0" fmla="*/ 251460 w 905433"/>
              <a:gd name="connsiteY0" fmla="*/ 2607296 h 2638825"/>
              <a:gd name="connsiteX1" fmla="*/ 601980 w 905433"/>
              <a:gd name="connsiteY1" fmla="*/ 2607296 h 2638825"/>
              <a:gd name="connsiteX2" fmla="*/ 861060 w 905433"/>
              <a:gd name="connsiteY2" fmla="*/ 2279636 h 2638825"/>
              <a:gd name="connsiteX3" fmla="*/ 853440 w 905433"/>
              <a:gd name="connsiteY3" fmla="*/ 199376 h 2638825"/>
              <a:gd name="connsiteX4" fmla="*/ 350520 w 905433"/>
              <a:gd name="connsiteY4" fmla="*/ 130796 h 2638825"/>
              <a:gd name="connsiteX5" fmla="*/ 0 w 905433"/>
              <a:gd name="connsiteY5" fmla="*/ 618476 h 2638825"/>
              <a:gd name="connsiteX0" fmla="*/ 251460 w 905433"/>
              <a:gd name="connsiteY0" fmla="*/ 2585342 h 2616871"/>
              <a:gd name="connsiteX1" fmla="*/ 601980 w 905433"/>
              <a:gd name="connsiteY1" fmla="*/ 2585342 h 2616871"/>
              <a:gd name="connsiteX2" fmla="*/ 861060 w 905433"/>
              <a:gd name="connsiteY2" fmla="*/ 2257682 h 2616871"/>
              <a:gd name="connsiteX3" fmla="*/ 853440 w 905433"/>
              <a:gd name="connsiteY3" fmla="*/ 177422 h 2616871"/>
              <a:gd name="connsiteX4" fmla="*/ 350520 w 905433"/>
              <a:gd name="connsiteY4" fmla="*/ 108842 h 2616871"/>
              <a:gd name="connsiteX5" fmla="*/ 0 w 905433"/>
              <a:gd name="connsiteY5" fmla="*/ 596522 h 2616871"/>
              <a:gd name="connsiteX0" fmla="*/ 251460 w 914964"/>
              <a:gd name="connsiteY0" fmla="*/ 2509711 h 2541240"/>
              <a:gd name="connsiteX1" fmla="*/ 601980 w 914964"/>
              <a:gd name="connsiteY1" fmla="*/ 2509711 h 2541240"/>
              <a:gd name="connsiteX2" fmla="*/ 861060 w 914964"/>
              <a:gd name="connsiteY2" fmla="*/ 2182051 h 2541240"/>
              <a:gd name="connsiteX3" fmla="*/ 853440 w 914964"/>
              <a:gd name="connsiteY3" fmla="*/ 101791 h 2541240"/>
              <a:gd name="connsiteX4" fmla="*/ 350520 w 914964"/>
              <a:gd name="connsiteY4" fmla="*/ 33211 h 2541240"/>
              <a:gd name="connsiteX5" fmla="*/ 0 w 914964"/>
              <a:gd name="connsiteY5" fmla="*/ 520891 h 2541240"/>
              <a:gd name="connsiteX0" fmla="*/ 251460 w 914964"/>
              <a:gd name="connsiteY0" fmla="*/ 2537054 h 2568583"/>
              <a:gd name="connsiteX1" fmla="*/ 601980 w 914964"/>
              <a:gd name="connsiteY1" fmla="*/ 2537054 h 2568583"/>
              <a:gd name="connsiteX2" fmla="*/ 861060 w 914964"/>
              <a:gd name="connsiteY2" fmla="*/ 2209394 h 2568583"/>
              <a:gd name="connsiteX3" fmla="*/ 853440 w 914964"/>
              <a:gd name="connsiteY3" fmla="*/ 129134 h 2568583"/>
              <a:gd name="connsiteX4" fmla="*/ 350520 w 914964"/>
              <a:gd name="connsiteY4" fmla="*/ 60554 h 2568583"/>
              <a:gd name="connsiteX5" fmla="*/ 0 w 914964"/>
              <a:gd name="connsiteY5" fmla="*/ 548234 h 2568583"/>
              <a:gd name="connsiteX0" fmla="*/ 251460 w 914964"/>
              <a:gd name="connsiteY0" fmla="*/ 2537054 h 2568583"/>
              <a:gd name="connsiteX1" fmla="*/ 601980 w 914964"/>
              <a:gd name="connsiteY1" fmla="*/ 2537054 h 2568583"/>
              <a:gd name="connsiteX2" fmla="*/ 861060 w 914964"/>
              <a:gd name="connsiteY2" fmla="*/ 2209394 h 2568583"/>
              <a:gd name="connsiteX3" fmla="*/ 853440 w 914964"/>
              <a:gd name="connsiteY3" fmla="*/ 129134 h 2568583"/>
              <a:gd name="connsiteX4" fmla="*/ 350520 w 914964"/>
              <a:gd name="connsiteY4" fmla="*/ 60554 h 2568583"/>
              <a:gd name="connsiteX5" fmla="*/ 0 w 914964"/>
              <a:gd name="connsiteY5" fmla="*/ 548234 h 2568583"/>
              <a:gd name="connsiteX0" fmla="*/ 251460 w 914964"/>
              <a:gd name="connsiteY0" fmla="*/ 2537054 h 2578388"/>
              <a:gd name="connsiteX1" fmla="*/ 601980 w 914964"/>
              <a:gd name="connsiteY1" fmla="*/ 2537054 h 2578388"/>
              <a:gd name="connsiteX2" fmla="*/ 861060 w 914964"/>
              <a:gd name="connsiteY2" fmla="*/ 2209394 h 2578388"/>
              <a:gd name="connsiteX3" fmla="*/ 853440 w 914964"/>
              <a:gd name="connsiteY3" fmla="*/ 129134 h 2578388"/>
              <a:gd name="connsiteX4" fmla="*/ 350520 w 914964"/>
              <a:gd name="connsiteY4" fmla="*/ 60554 h 2578388"/>
              <a:gd name="connsiteX5" fmla="*/ 0 w 914964"/>
              <a:gd name="connsiteY5" fmla="*/ 548234 h 2578388"/>
              <a:gd name="connsiteX0" fmla="*/ 251460 w 909301"/>
              <a:gd name="connsiteY0" fmla="*/ 2592228 h 2639086"/>
              <a:gd name="connsiteX1" fmla="*/ 601980 w 909301"/>
              <a:gd name="connsiteY1" fmla="*/ 2592228 h 2639086"/>
              <a:gd name="connsiteX2" fmla="*/ 868680 w 909301"/>
              <a:gd name="connsiteY2" fmla="*/ 2051208 h 2639086"/>
              <a:gd name="connsiteX3" fmla="*/ 853440 w 909301"/>
              <a:gd name="connsiteY3" fmla="*/ 184308 h 2639086"/>
              <a:gd name="connsiteX4" fmla="*/ 350520 w 909301"/>
              <a:gd name="connsiteY4" fmla="*/ 115728 h 2639086"/>
              <a:gd name="connsiteX5" fmla="*/ 0 w 909301"/>
              <a:gd name="connsiteY5" fmla="*/ 603408 h 2639086"/>
              <a:gd name="connsiteX0" fmla="*/ 251460 w 909301"/>
              <a:gd name="connsiteY0" fmla="*/ 2653188 h 2672423"/>
              <a:gd name="connsiteX1" fmla="*/ 601980 w 909301"/>
              <a:gd name="connsiteY1" fmla="*/ 2592228 h 2672423"/>
              <a:gd name="connsiteX2" fmla="*/ 868680 w 909301"/>
              <a:gd name="connsiteY2" fmla="*/ 2051208 h 2672423"/>
              <a:gd name="connsiteX3" fmla="*/ 853440 w 909301"/>
              <a:gd name="connsiteY3" fmla="*/ 184308 h 2672423"/>
              <a:gd name="connsiteX4" fmla="*/ 350520 w 909301"/>
              <a:gd name="connsiteY4" fmla="*/ 115728 h 2672423"/>
              <a:gd name="connsiteX5" fmla="*/ 0 w 909301"/>
              <a:gd name="connsiteY5" fmla="*/ 603408 h 2672423"/>
              <a:gd name="connsiteX0" fmla="*/ 251460 w 909301"/>
              <a:gd name="connsiteY0" fmla="*/ 2653188 h 2656412"/>
              <a:gd name="connsiteX1" fmla="*/ 601980 w 909301"/>
              <a:gd name="connsiteY1" fmla="*/ 2592228 h 2656412"/>
              <a:gd name="connsiteX2" fmla="*/ 868680 w 909301"/>
              <a:gd name="connsiteY2" fmla="*/ 2051208 h 2656412"/>
              <a:gd name="connsiteX3" fmla="*/ 853440 w 909301"/>
              <a:gd name="connsiteY3" fmla="*/ 184308 h 2656412"/>
              <a:gd name="connsiteX4" fmla="*/ 350520 w 909301"/>
              <a:gd name="connsiteY4" fmla="*/ 115728 h 2656412"/>
              <a:gd name="connsiteX5" fmla="*/ 0 w 909301"/>
              <a:gd name="connsiteY5" fmla="*/ 603408 h 2656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9301" h="2656412">
                <a:moveTo>
                  <a:pt x="251460" y="2653188"/>
                </a:moveTo>
                <a:cubicBezTo>
                  <a:pt x="406400" y="2642393"/>
                  <a:pt x="499110" y="2692558"/>
                  <a:pt x="601980" y="2592228"/>
                </a:cubicBezTo>
                <a:cubicBezTo>
                  <a:pt x="704850" y="2491898"/>
                  <a:pt x="826770" y="2452528"/>
                  <a:pt x="868680" y="2051208"/>
                </a:cubicBezTo>
                <a:cubicBezTo>
                  <a:pt x="910590" y="1649888"/>
                  <a:pt x="939800" y="506888"/>
                  <a:pt x="853440" y="184308"/>
                </a:cubicBezTo>
                <a:cubicBezTo>
                  <a:pt x="767080" y="-138272"/>
                  <a:pt x="491990" y="46256"/>
                  <a:pt x="350520" y="115728"/>
                </a:cubicBezTo>
                <a:cubicBezTo>
                  <a:pt x="208280" y="185578"/>
                  <a:pt x="20320" y="324008"/>
                  <a:pt x="0" y="603408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8" name="TextBox 237"/>
          <p:cNvSpPr txBox="1"/>
          <p:nvPr/>
        </p:nvSpPr>
        <p:spPr>
          <a:xfrm rot="5400000">
            <a:off x="5989254" y="1531040"/>
            <a:ext cx="1088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Get more work</a:t>
            </a:r>
          </a:p>
          <a:p>
            <a:r>
              <a:rPr lang="en-US" sz="800" dirty="0" smtClean="0"/>
              <a:t>from tape gateway,</a:t>
            </a:r>
          </a:p>
          <a:p>
            <a:r>
              <a:rPr lang="en-US" sz="800" dirty="0" smtClean="0"/>
              <a:t>create and push tasks</a:t>
            </a:r>
          </a:p>
        </p:txBody>
      </p:sp>
      <p:sp>
        <p:nvSpPr>
          <p:cNvPr id="241" name="TextBox 240"/>
          <p:cNvSpPr txBox="1"/>
          <p:nvPr/>
        </p:nvSpPr>
        <p:spPr>
          <a:xfrm rot="5400000">
            <a:off x="6211433" y="30512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Request more </a:t>
            </a:r>
          </a:p>
          <a:p>
            <a:r>
              <a:rPr lang="en-US" sz="800" dirty="0" smtClean="0"/>
              <a:t>on threshold</a:t>
            </a:r>
          </a:p>
        </p:txBody>
      </p:sp>
      <p:sp>
        <p:nvSpPr>
          <p:cNvPr id="239" name="Sun 238"/>
          <p:cNvSpPr/>
          <p:nvPr/>
        </p:nvSpPr>
        <p:spPr>
          <a:xfrm>
            <a:off x="6018700" y="1946880"/>
            <a:ext cx="154597" cy="178839"/>
          </a:xfrm>
          <a:prstGeom prst="su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3" name="Group 152"/>
          <p:cNvGrpSpPr/>
          <p:nvPr/>
        </p:nvGrpSpPr>
        <p:grpSpPr>
          <a:xfrm>
            <a:off x="5937682" y="5289057"/>
            <a:ext cx="361436" cy="542219"/>
            <a:chOff x="5039917" y="2158661"/>
            <a:chExt cx="361436" cy="542219"/>
          </a:xfrm>
        </p:grpSpPr>
        <p:cxnSp>
          <p:nvCxnSpPr>
            <p:cNvPr id="157" name="Straight Connector 156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" name="TextBox 196"/>
          <p:cNvSpPr txBox="1"/>
          <p:nvPr/>
        </p:nvSpPr>
        <p:spPr>
          <a:xfrm rot="16200000">
            <a:off x="5071237" y="5372746"/>
            <a:ext cx="1517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Individual file reports, flush reports, end of session report</a:t>
            </a:r>
            <a:endParaRPr lang="en-GB" sz="800" dirty="0"/>
          </a:p>
        </p:txBody>
      </p:sp>
      <p:sp>
        <p:nvSpPr>
          <p:cNvPr id="200" name="TextBox 199"/>
          <p:cNvSpPr txBox="1"/>
          <p:nvPr/>
        </p:nvSpPr>
        <p:spPr>
          <a:xfrm>
            <a:off x="5631148" y="4709416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Report Packer</a:t>
            </a:r>
            <a:endParaRPr lang="en-GB" sz="800" b="1" dirty="0"/>
          </a:p>
        </p:txBody>
      </p:sp>
      <p:sp>
        <p:nvSpPr>
          <p:cNvPr id="209" name="Rectangle 208"/>
          <p:cNvSpPr/>
          <p:nvPr/>
        </p:nvSpPr>
        <p:spPr>
          <a:xfrm>
            <a:off x="5631148" y="4709416"/>
            <a:ext cx="1181561" cy="2221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1" name="Group 210"/>
          <p:cNvGrpSpPr/>
          <p:nvPr/>
        </p:nvGrpSpPr>
        <p:grpSpPr>
          <a:xfrm>
            <a:off x="5710648" y="6705795"/>
            <a:ext cx="180020" cy="180020"/>
            <a:chOff x="1035165" y="1170180"/>
            <a:chExt cx="180020" cy="180020"/>
          </a:xfrm>
        </p:grpSpPr>
        <p:sp>
          <p:nvSpPr>
            <p:cNvPr id="216" name="Circular Arrow 215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7" name="Circular Arrow 216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35" name="TextBox 234"/>
          <p:cNvSpPr txBox="1"/>
          <p:nvPr/>
        </p:nvSpPr>
        <p:spPr>
          <a:xfrm>
            <a:off x="5569150" y="6535356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 thread</a:t>
            </a:r>
          </a:p>
        </p:txBody>
      </p:sp>
      <p:sp>
        <p:nvSpPr>
          <p:cNvPr id="242" name="TextBox 241"/>
          <p:cNvSpPr txBox="1"/>
          <p:nvPr/>
        </p:nvSpPr>
        <p:spPr>
          <a:xfrm rot="5400000">
            <a:off x="6050661" y="5670679"/>
            <a:ext cx="111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Pack information </a:t>
            </a:r>
          </a:p>
          <a:p>
            <a:r>
              <a:rPr lang="en-US" sz="800" dirty="0" smtClean="0"/>
              <a:t>and send bulk report </a:t>
            </a:r>
          </a:p>
          <a:p>
            <a:r>
              <a:rPr lang="en-US" sz="800" dirty="0" smtClean="0"/>
              <a:t>threshold/end session</a:t>
            </a:r>
          </a:p>
        </p:txBody>
      </p:sp>
      <p:sp>
        <p:nvSpPr>
          <p:cNvPr id="2" name="Freeform 1"/>
          <p:cNvSpPr/>
          <p:nvPr/>
        </p:nvSpPr>
        <p:spPr>
          <a:xfrm>
            <a:off x="5006340" y="4389120"/>
            <a:ext cx="1127760" cy="861060"/>
          </a:xfrm>
          <a:custGeom>
            <a:avLst/>
            <a:gdLst>
              <a:gd name="connsiteX0" fmla="*/ 36812 w 1164572"/>
              <a:gd name="connsiteY0" fmla="*/ 0 h 861060"/>
              <a:gd name="connsiteX1" fmla="*/ 113012 w 1164572"/>
              <a:gd name="connsiteY1" fmla="*/ 449580 h 861060"/>
              <a:gd name="connsiteX2" fmla="*/ 981692 w 1164572"/>
              <a:gd name="connsiteY2" fmla="*/ 533400 h 861060"/>
              <a:gd name="connsiteX3" fmla="*/ 1164572 w 1164572"/>
              <a:gd name="connsiteY3" fmla="*/ 861060 h 861060"/>
              <a:gd name="connsiteX0" fmla="*/ 30698 w 1158458"/>
              <a:gd name="connsiteY0" fmla="*/ 0 h 861060"/>
              <a:gd name="connsiteX1" fmla="*/ 106898 w 1158458"/>
              <a:gd name="connsiteY1" fmla="*/ 449580 h 861060"/>
              <a:gd name="connsiteX2" fmla="*/ 975578 w 1158458"/>
              <a:gd name="connsiteY2" fmla="*/ 533400 h 861060"/>
              <a:gd name="connsiteX3" fmla="*/ 1158458 w 1158458"/>
              <a:gd name="connsiteY3" fmla="*/ 861060 h 861060"/>
              <a:gd name="connsiteX0" fmla="*/ 7458 w 1135218"/>
              <a:gd name="connsiteY0" fmla="*/ 0 h 861060"/>
              <a:gd name="connsiteX1" fmla="*/ 175098 w 1135218"/>
              <a:gd name="connsiteY1" fmla="*/ 457200 h 861060"/>
              <a:gd name="connsiteX2" fmla="*/ 952338 w 1135218"/>
              <a:gd name="connsiteY2" fmla="*/ 533400 h 861060"/>
              <a:gd name="connsiteX3" fmla="*/ 1135218 w 1135218"/>
              <a:gd name="connsiteY3" fmla="*/ 861060 h 861060"/>
              <a:gd name="connsiteX0" fmla="*/ 0 w 1127760"/>
              <a:gd name="connsiteY0" fmla="*/ 0 h 861060"/>
              <a:gd name="connsiteX1" fmla="*/ 167640 w 1127760"/>
              <a:gd name="connsiteY1" fmla="*/ 457200 h 861060"/>
              <a:gd name="connsiteX2" fmla="*/ 944880 w 1127760"/>
              <a:gd name="connsiteY2" fmla="*/ 533400 h 861060"/>
              <a:gd name="connsiteX3" fmla="*/ 1127760 w 1127760"/>
              <a:gd name="connsiteY3" fmla="*/ 861060 h 86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7760" h="861060">
                <a:moveTo>
                  <a:pt x="0" y="0"/>
                </a:moveTo>
                <a:cubicBezTo>
                  <a:pt x="5080" y="271780"/>
                  <a:pt x="10160" y="368300"/>
                  <a:pt x="167640" y="457200"/>
                </a:cubicBezTo>
                <a:cubicBezTo>
                  <a:pt x="325120" y="546100"/>
                  <a:pt x="784860" y="466090"/>
                  <a:pt x="944880" y="533400"/>
                </a:cubicBezTo>
                <a:cubicBezTo>
                  <a:pt x="1104900" y="600710"/>
                  <a:pt x="1123950" y="731520"/>
                  <a:pt x="1127760" y="86106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45055" y="90059"/>
            <a:ext cx="7020779" cy="69931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5" name="Group 244"/>
          <p:cNvGrpSpPr/>
          <p:nvPr/>
        </p:nvGrpSpPr>
        <p:grpSpPr>
          <a:xfrm>
            <a:off x="192185" y="6866010"/>
            <a:ext cx="180020" cy="180020"/>
            <a:chOff x="1035165" y="1170180"/>
            <a:chExt cx="180020" cy="180020"/>
          </a:xfrm>
        </p:grpSpPr>
        <p:sp>
          <p:nvSpPr>
            <p:cNvPr id="246" name="Circular Arrow 245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47" name="Circular Arrow 246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48" name="TextBox 247"/>
          <p:cNvSpPr txBox="1"/>
          <p:nvPr/>
        </p:nvSpPr>
        <p:spPr>
          <a:xfrm>
            <a:off x="50687" y="6695571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 thread</a:t>
            </a:r>
          </a:p>
        </p:txBody>
      </p:sp>
      <p:sp>
        <p:nvSpPr>
          <p:cNvPr id="249" name="TextBox 248"/>
          <p:cNvSpPr txBox="1"/>
          <p:nvPr/>
        </p:nvSpPr>
        <p:spPr>
          <a:xfrm>
            <a:off x="110582" y="315861"/>
            <a:ext cx="3005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Instantiate memory manager, injector, packer, disk and tape thread</a:t>
            </a:r>
          </a:p>
          <a:p>
            <a:r>
              <a:rPr lang="en-US" sz="800" dirty="0" smtClean="0"/>
              <a:t>Give initial kick to task injector</a:t>
            </a:r>
          </a:p>
          <a:p>
            <a:r>
              <a:rPr lang="en-US" sz="800" dirty="0" smtClean="0"/>
              <a:t>Wait for completion </a:t>
            </a:r>
          </a:p>
        </p:txBody>
      </p:sp>
      <p:sp>
        <p:nvSpPr>
          <p:cNvPr id="3" name="Freeform 2"/>
          <p:cNvSpPr/>
          <p:nvPr/>
        </p:nvSpPr>
        <p:spPr>
          <a:xfrm>
            <a:off x="1562100" y="134613"/>
            <a:ext cx="4488180" cy="1076967"/>
          </a:xfrm>
          <a:custGeom>
            <a:avLst/>
            <a:gdLst>
              <a:gd name="connsiteX0" fmla="*/ 0 w 4488180"/>
              <a:gd name="connsiteY0" fmla="*/ 406407 h 1076967"/>
              <a:gd name="connsiteX1" fmla="*/ 1478280 w 4488180"/>
              <a:gd name="connsiteY1" fmla="*/ 406407 h 1076967"/>
              <a:gd name="connsiteX2" fmla="*/ 2270760 w 4488180"/>
              <a:gd name="connsiteY2" fmla="*/ 101607 h 1076967"/>
              <a:gd name="connsiteX3" fmla="*/ 3733800 w 4488180"/>
              <a:gd name="connsiteY3" fmla="*/ 78747 h 1076967"/>
              <a:gd name="connsiteX4" fmla="*/ 4488180 w 4488180"/>
              <a:gd name="connsiteY4" fmla="*/ 1076967 h 1076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88180" h="1076967">
                <a:moveTo>
                  <a:pt x="0" y="406407"/>
                </a:moveTo>
                <a:cubicBezTo>
                  <a:pt x="549910" y="431807"/>
                  <a:pt x="1099820" y="457207"/>
                  <a:pt x="1478280" y="406407"/>
                </a:cubicBezTo>
                <a:cubicBezTo>
                  <a:pt x="1856740" y="355607"/>
                  <a:pt x="1894840" y="156217"/>
                  <a:pt x="2270760" y="101607"/>
                </a:cubicBezTo>
                <a:cubicBezTo>
                  <a:pt x="2646680" y="46997"/>
                  <a:pt x="3364230" y="-83813"/>
                  <a:pt x="3733800" y="78747"/>
                </a:cubicBezTo>
                <a:cubicBezTo>
                  <a:pt x="4103370" y="241307"/>
                  <a:pt x="4295775" y="659137"/>
                  <a:pt x="4488180" y="1076967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75" name="Freeform 774"/>
          <p:cNvSpPr/>
          <p:nvPr/>
        </p:nvSpPr>
        <p:spPr>
          <a:xfrm>
            <a:off x="5946202" y="3494977"/>
            <a:ext cx="6350" cy="539750"/>
          </a:xfrm>
          <a:custGeom>
            <a:avLst/>
            <a:gdLst>
              <a:gd name="connsiteX0" fmla="*/ 0 w 6350"/>
              <a:gd name="connsiteY0" fmla="*/ 0 h 539750"/>
              <a:gd name="connsiteX1" fmla="*/ 6350 w 6350"/>
              <a:gd name="connsiteY1" fmla="*/ 539750 h 53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539750">
                <a:moveTo>
                  <a:pt x="0" y="0"/>
                </a:moveTo>
                <a:cubicBezTo>
                  <a:pt x="2117" y="179917"/>
                  <a:pt x="4233" y="359833"/>
                  <a:pt x="6350" y="53975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6" name="Freeform 775"/>
          <p:cNvSpPr/>
          <p:nvPr/>
        </p:nvSpPr>
        <p:spPr>
          <a:xfrm>
            <a:off x="5821991" y="3496191"/>
            <a:ext cx="6350" cy="539750"/>
          </a:xfrm>
          <a:custGeom>
            <a:avLst/>
            <a:gdLst>
              <a:gd name="connsiteX0" fmla="*/ 0 w 6350"/>
              <a:gd name="connsiteY0" fmla="*/ 0 h 539750"/>
              <a:gd name="connsiteX1" fmla="*/ 6350 w 6350"/>
              <a:gd name="connsiteY1" fmla="*/ 539750 h 53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539750">
                <a:moveTo>
                  <a:pt x="0" y="0"/>
                </a:moveTo>
                <a:cubicBezTo>
                  <a:pt x="2117" y="179917"/>
                  <a:pt x="4233" y="359833"/>
                  <a:pt x="6350" y="53975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7" name="Freeform 776"/>
          <p:cNvSpPr/>
          <p:nvPr/>
        </p:nvSpPr>
        <p:spPr>
          <a:xfrm>
            <a:off x="6079081" y="3501754"/>
            <a:ext cx="6350" cy="539750"/>
          </a:xfrm>
          <a:custGeom>
            <a:avLst/>
            <a:gdLst>
              <a:gd name="connsiteX0" fmla="*/ 0 w 6350"/>
              <a:gd name="connsiteY0" fmla="*/ 0 h 539750"/>
              <a:gd name="connsiteX1" fmla="*/ 6350 w 6350"/>
              <a:gd name="connsiteY1" fmla="*/ 539750 h 53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539750">
                <a:moveTo>
                  <a:pt x="0" y="0"/>
                </a:moveTo>
                <a:cubicBezTo>
                  <a:pt x="2117" y="179917"/>
                  <a:pt x="4233" y="359833"/>
                  <a:pt x="6350" y="53975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8" name="Cross 777"/>
          <p:cNvSpPr/>
          <p:nvPr/>
        </p:nvSpPr>
        <p:spPr>
          <a:xfrm rot="2570151">
            <a:off x="6033376" y="4160502"/>
            <a:ext cx="97760" cy="98505"/>
          </a:xfrm>
          <a:prstGeom prst="plus">
            <a:avLst>
              <a:gd name="adj" fmla="val 3237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9" name="Cross 778"/>
          <p:cNvSpPr/>
          <p:nvPr/>
        </p:nvSpPr>
        <p:spPr>
          <a:xfrm rot="2570151">
            <a:off x="5900496" y="4160502"/>
            <a:ext cx="97760" cy="98505"/>
          </a:xfrm>
          <a:prstGeom prst="plus">
            <a:avLst>
              <a:gd name="adj" fmla="val 3237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0" name="Cross 779"/>
          <p:cNvSpPr/>
          <p:nvPr/>
        </p:nvSpPr>
        <p:spPr>
          <a:xfrm rot="2570151">
            <a:off x="5755554" y="4163387"/>
            <a:ext cx="97760" cy="98505"/>
          </a:xfrm>
          <a:prstGeom prst="plus">
            <a:avLst>
              <a:gd name="adj" fmla="val 3237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 5"/>
          <p:cNvSpPr/>
          <p:nvPr/>
        </p:nvSpPr>
        <p:spPr>
          <a:xfrm>
            <a:off x="2025108" y="1889760"/>
            <a:ext cx="1851778" cy="2029231"/>
          </a:xfrm>
          <a:custGeom>
            <a:avLst/>
            <a:gdLst>
              <a:gd name="connsiteX0" fmla="*/ 1838232 w 1851778"/>
              <a:gd name="connsiteY0" fmla="*/ 0 h 2029231"/>
              <a:gd name="connsiteX1" fmla="*/ 1845852 w 1851778"/>
              <a:gd name="connsiteY1" fmla="*/ 144780 h 2029231"/>
              <a:gd name="connsiteX2" fmla="*/ 1762032 w 1851778"/>
              <a:gd name="connsiteY2" fmla="*/ 251460 h 2029231"/>
              <a:gd name="connsiteX3" fmla="*/ 1502952 w 1851778"/>
              <a:gd name="connsiteY3" fmla="*/ 274320 h 2029231"/>
              <a:gd name="connsiteX4" fmla="*/ 497112 w 1851778"/>
              <a:gd name="connsiteY4" fmla="*/ 281940 h 2029231"/>
              <a:gd name="connsiteX5" fmla="*/ 116112 w 1851778"/>
              <a:gd name="connsiteY5" fmla="*/ 1333500 h 2029231"/>
              <a:gd name="connsiteX6" fmla="*/ 1812 w 1851778"/>
              <a:gd name="connsiteY6" fmla="*/ 1783080 h 2029231"/>
              <a:gd name="connsiteX7" fmla="*/ 184692 w 1851778"/>
              <a:gd name="connsiteY7" fmla="*/ 2011680 h 2029231"/>
              <a:gd name="connsiteX8" fmla="*/ 1441992 w 1851778"/>
              <a:gd name="connsiteY8" fmla="*/ 1996440 h 2029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1778" h="2029231">
                <a:moveTo>
                  <a:pt x="1838232" y="0"/>
                </a:moveTo>
                <a:cubicBezTo>
                  <a:pt x="1848392" y="51435"/>
                  <a:pt x="1858552" y="102870"/>
                  <a:pt x="1845852" y="144780"/>
                </a:cubicBezTo>
                <a:cubicBezTo>
                  <a:pt x="1833152" y="186690"/>
                  <a:pt x="1819182" y="229870"/>
                  <a:pt x="1762032" y="251460"/>
                </a:cubicBezTo>
                <a:cubicBezTo>
                  <a:pt x="1704882" y="273050"/>
                  <a:pt x="1713772" y="269240"/>
                  <a:pt x="1502952" y="274320"/>
                </a:cubicBezTo>
                <a:cubicBezTo>
                  <a:pt x="1292132" y="279400"/>
                  <a:pt x="728252" y="105410"/>
                  <a:pt x="497112" y="281940"/>
                </a:cubicBezTo>
                <a:cubicBezTo>
                  <a:pt x="265972" y="458470"/>
                  <a:pt x="198662" y="1083310"/>
                  <a:pt x="116112" y="1333500"/>
                </a:cubicBezTo>
                <a:cubicBezTo>
                  <a:pt x="33562" y="1583690"/>
                  <a:pt x="-9618" y="1670050"/>
                  <a:pt x="1812" y="1783080"/>
                </a:cubicBezTo>
                <a:cubicBezTo>
                  <a:pt x="13242" y="1896110"/>
                  <a:pt x="-55338" y="1976120"/>
                  <a:pt x="184692" y="2011680"/>
                </a:cubicBezTo>
                <a:cubicBezTo>
                  <a:pt x="424722" y="2047240"/>
                  <a:pt x="933357" y="2021840"/>
                  <a:pt x="1441992" y="1996440"/>
                </a:cubicBezTo>
              </a:path>
            </a:pathLst>
          </a:cu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1430244" y="4773612"/>
            <a:ext cx="1181561" cy="2221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TextBox 148"/>
          <p:cNvSpPr txBox="1"/>
          <p:nvPr/>
        </p:nvSpPr>
        <p:spPr>
          <a:xfrm>
            <a:off x="1478485" y="4833087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Global Status Reporter</a:t>
            </a:r>
            <a:endParaRPr lang="en-GB" sz="800" b="1" dirty="0"/>
          </a:p>
        </p:txBody>
      </p:sp>
      <p:grpSp>
        <p:nvGrpSpPr>
          <p:cNvPr id="150" name="Group 149"/>
          <p:cNvGrpSpPr/>
          <p:nvPr/>
        </p:nvGrpSpPr>
        <p:grpSpPr>
          <a:xfrm>
            <a:off x="1571742" y="6735046"/>
            <a:ext cx="180020" cy="180020"/>
            <a:chOff x="1035165" y="1170180"/>
            <a:chExt cx="180020" cy="180020"/>
          </a:xfrm>
        </p:grpSpPr>
        <p:sp>
          <p:nvSpPr>
            <p:cNvPr id="151" name="Circular Arrow 150"/>
            <p:cNvSpPr/>
            <p:nvPr/>
          </p:nvSpPr>
          <p:spPr>
            <a:xfrm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93" name="Circular Arrow 192"/>
            <p:cNvSpPr/>
            <p:nvPr/>
          </p:nvSpPr>
          <p:spPr>
            <a:xfrm rot="10800000">
              <a:off x="1035165" y="1170180"/>
              <a:ext cx="180020" cy="180020"/>
            </a:xfrm>
            <a:prstGeom prst="circularArrow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94" name="TextBox 193"/>
          <p:cNvSpPr txBox="1"/>
          <p:nvPr/>
        </p:nvSpPr>
        <p:spPr>
          <a:xfrm>
            <a:off x="1430244" y="6564607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 thread</a:t>
            </a:r>
          </a:p>
        </p:txBody>
      </p:sp>
      <p:grpSp>
        <p:nvGrpSpPr>
          <p:cNvPr id="195" name="Group 194"/>
          <p:cNvGrpSpPr/>
          <p:nvPr/>
        </p:nvGrpSpPr>
        <p:grpSpPr>
          <a:xfrm>
            <a:off x="1843364" y="5649055"/>
            <a:ext cx="361436" cy="542219"/>
            <a:chOff x="5039917" y="2158661"/>
            <a:chExt cx="361436" cy="542219"/>
          </a:xfrm>
        </p:grpSpPr>
        <p:cxnSp>
          <p:nvCxnSpPr>
            <p:cNvPr id="207" name="Straight Connector 206"/>
            <p:cNvCxnSpPr/>
            <p:nvPr/>
          </p:nvCxnSpPr>
          <p:spPr>
            <a:xfrm rot="16200000">
              <a:off x="5221326" y="2516564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Arrow Connector 207"/>
            <p:cNvCxnSpPr/>
            <p:nvPr/>
          </p:nvCxnSpPr>
          <p:spPr>
            <a:xfrm rot="16200000" flipH="1">
              <a:off x="4978403" y="2458648"/>
              <a:ext cx="4844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flipH="1">
              <a:off x="5400660" y="2160807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16200000">
              <a:off x="5220635" y="242814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16200000">
              <a:off x="5221326" y="233813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16200000">
              <a:off x="5221327" y="2246528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16200000">
              <a:off x="5220635" y="2158112"/>
              <a:ext cx="0" cy="360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flipH="1">
              <a:off x="5039917" y="2158661"/>
              <a:ext cx="693" cy="535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9" name="TextBox 258"/>
          <p:cNvSpPr txBox="1"/>
          <p:nvPr/>
        </p:nvSpPr>
        <p:spPr>
          <a:xfrm rot="5400000">
            <a:off x="1888530" y="5839274"/>
            <a:ext cx="1050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Pack information </a:t>
            </a:r>
            <a:endParaRPr lang="en-US" sz="800" dirty="0"/>
          </a:p>
          <a:p>
            <a:r>
              <a:rPr lang="en-US" sz="800" dirty="0" smtClean="0"/>
              <a:t>For </a:t>
            </a:r>
            <a:r>
              <a:rPr lang="en-US" sz="800" dirty="0" err="1" smtClean="0"/>
              <a:t>tapeserverd</a:t>
            </a:r>
            <a:r>
              <a:rPr lang="en-US" sz="800" dirty="0" smtClean="0"/>
              <a:t> and </a:t>
            </a:r>
          </a:p>
        </p:txBody>
      </p:sp>
      <p:sp>
        <p:nvSpPr>
          <p:cNvPr id="260" name="Freeform 259"/>
          <p:cNvSpPr/>
          <p:nvPr/>
        </p:nvSpPr>
        <p:spPr>
          <a:xfrm>
            <a:off x="866364" y="4488363"/>
            <a:ext cx="1127760" cy="1100680"/>
          </a:xfrm>
          <a:custGeom>
            <a:avLst/>
            <a:gdLst>
              <a:gd name="connsiteX0" fmla="*/ 36812 w 1164572"/>
              <a:gd name="connsiteY0" fmla="*/ 0 h 861060"/>
              <a:gd name="connsiteX1" fmla="*/ 113012 w 1164572"/>
              <a:gd name="connsiteY1" fmla="*/ 449580 h 861060"/>
              <a:gd name="connsiteX2" fmla="*/ 981692 w 1164572"/>
              <a:gd name="connsiteY2" fmla="*/ 533400 h 861060"/>
              <a:gd name="connsiteX3" fmla="*/ 1164572 w 1164572"/>
              <a:gd name="connsiteY3" fmla="*/ 861060 h 861060"/>
              <a:gd name="connsiteX0" fmla="*/ 30698 w 1158458"/>
              <a:gd name="connsiteY0" fmla="*/ 0 h 861060"/>
              <a:gd name="connsiteX1" fmla="*/ 106898 w 1158458"/>
              <a:gd name="connsiteY1" fmla="*/ 449580 h 861060"/>
              <a:gd name="connsiteX2" fmla="*/ 975578 w 1158458"/>
              <a:gd name="connsiteY2" fmla="*/ 533400 h 861060"/>
              <a:gd name="connsiteX3" fmla="*/ 1158458 w 1158458"/>
              <a:gd name="connsiteY3" fmla="*/ 861060 h 861060"/>
              <a:gd name="connsiteX0" fmla="*/ 7458 w 1135218"/>
              <a:gd name="connsiteY0" fmla="*/ 0 h 861060"/>
              <a:gd name="connsiteX1" fmla="*/ 175098 w 1135218"/>
              <a:gd name="connsiteY1" fmla="*/ 457200 h 861060"/>
              <a:gd name="connsiteX2" fmla="*/ 952338 w 1135218"/>
              <a:gd name="connsiteY2" fmla="*/ 533400 h 861060"/>
              <a:gd name="connsiteX3" fmla="*/ 1135218 w 1135218"/>
              <a:gd name="connsiteY3" fmla="*/ 861060 h 861060"/>
              <a:gd name="connsiteX0" fmla="*/ 0 w 1127760"/>
              <a:gd name="connsiteY0" fmla="*/ 0 h 861060"/>
              <a:gd name="connsiteX1" fmla="*/ 167640 w 1127760"/>
              <a:gd name="connsiteY1" fmla="*/ 457200 h 861060"/>
              <a:gd name="connsiteX2" fmla="*/ 944880 w 1127760"/>
              <a:gd name="connsiteY2" fmla="*/ 533400 h 861060"/>
              <a:gd name="connsiteX3" fmla="*/ 1127760 w 1127760"/>
              <a:gd name="connsiteY3" fmla="*/ 861060 h 86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7760" h="861060">
                <a:moveTo>
                  <a:pt x="0" y="0"/>
                </a:moveTo>
                <a:cubicBezTo>
                  <a:pt x="5080" y="271780"/>
                  <a:pt x="10160" y="368300"/>
                  <a:pt x="167640" y="457200"/>
                </a:cubicBezTo>
                <a:cubicBezTo>
                  <a:pt x="325120" y="546100"/>
                  <a:pt x="784860" y="466090"/>
                  <a:pt x="944880" y="533400"/>
                </a:cubicBezTo>
                <a:cubicBezTo>
                  <a:pt x="1104900" y="600710"/>
                  <a:pt x="1123950" y="731520"/>
                  <a:pt x="1127760" y="861060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1" name="Freeform 260"/>
          <p:cNvSpPr/>
          <p:nvPr/>
        </p:nvSpPr>
        <p:spPr>
          <a:xfrm rot="10951686" flipV="1">
            <a:off x="2049064" y="5182668"/>
            <a:ext cx="2302175" cy="918173"/>
          </a:xfrm>
          <a:custGeom>
            <a:avLst/>
            <a:gdLst>
              <a:gd name="connsiteX0" fmla="*/ 36812 w 1164572"/>
              <a:gd name="connsiteY0" fmla="*/ 0 h 861060"/>
              <a:gd name="connsiteX1" fmla="*/ 113012 w 1164572"/>
              <a:gd name="connsiteY1" fmla="*/ 449580 h 861060"/>
              <a:gd name="connsiteX2" fmla="*/ 981692 w 1164572"/>
              <a:gd name="connsiteY2" fmla="*/ 533400 h 861060"/>
              <a:gd name="connsiteX3" fmla="*/ 1164572 w 1164572"/>
              <a:gd name="connsiteY3" fmla="*/ 861060 h 861060"/>
              <a:gd name="connsiteX0" fmla="*/ 30698 w 1158458"/>
              <a:gd name="connsiteY0" fmla="*/ 0 h 861060"/>
              <a:gd name="connsiteX1" fmla="*/ 106898 w 1158458"/>
              <a:gd name="connsiteY1" fmla="*/ 449580 h 861060"/>
              <a:gd name="connsiteX2" fmla="*/ 975578 w 1158458"/>
              <a:gd name="connsiteY2" fmla="*/ 533400 h 861060"/>
              <a:gd name="connsiteX3" fmla="*/ 1158458 w 1158458"/>
              <a:gd name="connsiteY3" fmla="*/ 861060 h 861060"/>
              <a:gd name="connsiteX0" fmla="*/ 7458 w 1135218"/>
              <a:gd name="connsiteY0" fmla="*/ 0 h 861060"/>
              <a:gd name="connsiteX1" fmla="*/ 175098 w 1135218"/>
              <a:gd name="connsiteY1" fmla="*/ 457200 h 861060"/>
              <a:gd name="connsiteX2" fmla="*/ 952338 w 1135218"/>
              <a:gd name="connsiteY2" fmla="*/ 533400 h 861060"/>
              <a:gd name="connsiteX3" fmla="*/ 1135218 w 1135218"/>
              <a:gd name="connsiteY3" fmla="*/ 861060 h 861060"/>
              <a:gd name="connsiteX0" fmla="*/ 0 w 1127760"/>
              <a:gd name="connsiteY0" fmla="*/ 0 h 861060"/>
              <a:gd name="connsiteX1" fmla="*/ 167640 w 1127760"/>
              <a:gd name="connsiteY1" fmla="*/ 457200 h 861060"/>
              <a:gd name="connsiteX2" fmla="*/ 944880 w 1127760"/>
              <a:gd name="connsiteY2" fmla="*/ 533400 h 861060"/>
              <a:gd name="connsiteX3" fmla="*/ 1127760 w 1127760"/>
              <a:gd name="connsiteY3" fmla="*/ 861060 h 861060"/>
              <a:gd name="connsiteX0" fmla="*/ 0 w 1242868"/>
              <a:gd name="connsiteY0" fmla="*/ 422487 h 491118"/>
              <a:gd name="connsiteX1" fmla="*/ 282748 w 1242868"/>
              <a:gd name="connsiteY1" fmla="*/ 20524 h 491118"/>
              <a:gd name="connsiteX2" fmla="*/ 1059988 w 1242868"/>
              <a:gd name="connsiteY2" fmla="*/ 96724 h 491118"/>
              <a:gd name="connsiteX3" fmla="*/ 1242868 w 1242868"/>
              <a:gd name="connsiteY3" fmla="*/ 424384 h 491118"/>
              <a:gd name="connsiteX0" fmla="*/ 0 w 1242868"/>
              <a:gd name="connsiteY0" fmla="*/ 422487 h 424384"/>
              <a:gd name="connsiteX1" fmla="*/ 282748 w 1242868"/>
              <a:gd name="connsiteY1" fmla="*/ 20524 h 424384"/>
              <a:gd name="connsiteX2" fmla="*/ 1059988 w 1242868"/>
              <a:gd name="connsiteY2" fmla="*/ 96724 h 424384"/>
              <a:gd name="connsiteX3" fmla="*/ 1242868 w 1242868"/>
              <a:gd name="connsiteY3" fmla="*/ 424384 h 424384"/>
              <a:gd name="connsiteX0" fmla="*/ 0 w 1134562"/>
              <a:gd name="connsiteY0" fmla="*/ 504637 h 504637"/>
              <a:gd name="connsiteX1" fmla="*/ 174442 w 1134562"/>
              <a:gd name="connsiteY1" fmla="*/ 26036 h 504637"/>
              <a:gd name="connsiteX2" fmla="*/ 951682 w 1134562"/>
              <a:gd name="connsiteY2" fmla="*/ 102236 h 504637"/>
              <a:gd name="connsiteX3" fmla="*/ 1134562 w 1134562"/>
              <a:gd name="connsiteY3" fmla="*/ 429896 h 504637"/>
              <a:gd name="connsiteX0" fmla="*/ 0 w 1134562"/>
              <a:gd name="connsiteY0" fmla="*/ 504637 h 504637"/>
              <a:gd name="connsiteX1" fmla="*/ 174442 w 1134562"/>
              <a:gd name="connsiteY1" fmla="*/ 26036 h 504637"/>
              <a:gd name="connsiteX2" fmla="*/ 951682 w 1134562"/>
              <a:gd name="connsiteY2" fmla="*/ 102236 h 504637"/>
              <a:gd name="connsiteX3" fmla="*/ 1134562 w 1134562"/>
              <a:gd name="connsiteY3" fmla="*/ 429896 h 504637"/>
              <a:gd name="connsiteX0" fmla="*/ 0 w 1134562"/>
              <a:gd name="connsiteY0" fmla="*/ 504637 h 504637"/>
              <a:gd name="connsiteX1" fmla="*/ 174442 w 1134562"/>
              <a:gd name="connsiteY1" fmla="*/ 26036 h 504637"/>
              <a:gd name="connsiteX2" fmla="*/ 951682 w 1134562"/>
              <a:gd name="connsiteY2" fmla="*/ 102236 h 504637"/>
              <a:gd name="connsiteX3" fmla="*/ 1134562 w 1134562"/>
              <a:gd name="connsiteY3" fmla="*/ 429896 h 504637"/>
              <a:gd name="connsiteX0" fmla="*/ 0 w 1134562"/>
              <a:gd name="connsiteY0" fmla="*/ 504637 h 504637"/>
              <a:gd name="connsiteX1" fmla="*/ 174442 w 1134562"/>
              <a:gd name="connsiteY1" fmla="*/ 26036 h 504637"/>
              <a:gd name="connsiteX2" fmla="*/ 951682 w 1134562"/>
              <a:gd name="connsiteY2" fmla="*/ 102236 h 504637"/>
              <a:gd name="connsiteX3" fmla="*/ 1134562 w 1134562"/>
              <a:gd name="connsiteY3" fmla="*/ 429896 h 504637"/>
              <a:gd name="connsiteX0" fmla="*/ 0 w 1134670"/>
              <a:gd name="connsiteY0" fmla="*/ 329463 h 418219"/>
              <a:gd name="connsiteX1" fmla="*/ 174550 w 1134670"/>
              <a:gd name="connsiteY1" fmla="*/ 14358 h 418219"/>
              <a:gd name="connsiteX2" fmla="*/ 951790 w 1134670"/>
              <a:gd name="connsiteY2" fmla="*/ 90558 h 418219"/>
              <a:gd name="connsiteX3" fmla="*/ 1134670 w 1134670"/>
              <a:gd name="connsiteY3" fmla="*/ 418218 h 418219"/>
              <a:gd name="connsiteX0" fmla="*/ 0 w 1245525"/>
              <a:gd name="connsiteY0" fmla="*/ 1810618 h 1810619"/>
              <a:gd name="connsiteX1" fmla="*/ 285405 w 1245525"/>
              <a:gd name="connsiteY1" fmla="*/ 115452 h 1810619"/>
              <a:gd name="connsiteX2" fmla="*/ 1062645 w 1245525"/>
              <a:gd name="connsiteY2" fmla="*/ 191652 h 1810619"/>
              <a:gd name="connsiteX3" fmla="*/ 1245525 w 1245525"/>
              <a:gd name="connsiteY3" fmla="*/ 519312 h 1810619"/>
              <a:gd name="connsiteX0" fmla="*/ 0 w 1145884"/>
              <a:gd name="connsiteY0" fmla="*/ 894557 h 894557"/>
              <a:gd name="connsiteX1" fmla="*/ 185764 w 1145884"/>
              <a:gd name="connsiteY1" fmla="*/ 52553 h 894557"/>
              <a:gd name="connsiteX2" fmla="*/ 963004 w 1145884"/>
              <a:gd name="connsiteY2" fmla="*/ 128753 h 894557"/>
              <a:gd name="connsiteX3" fmla="*/ 1145884 w 1145884"/>
              <a:gd name="connsiteY3" fmla="*/ 456413 h 894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84" h="894557">
                <a:moveTo>
                  <a:pt x="0" y="894557"/>
                </a:moveTo>
                <a:cubicBezTo>
                  <a:pt x="13664" y="639449"/>
                  <a:pt x="25263" y="180187"/>
                  <a:pt x="185764" y="52553"/>
                </a:cubicBezTo>
                <a:cubicBezTo>
                  <a:pt x="346265" y="-75081"/>
                  <a:pt x="802984" y="61443"/>
                  <a:pt x="963004" y="128753"/>
                </a:cubicBezTo>
                <a:cubicBezTo>
                  <a:pt x="1123024" y="196063"/>
                  <a:pt x="1142642" y="207862"/>
                  <a:pt x="1145884" y="456413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3867295" y="6139741"/>
            <a:ext cx="8210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*(main thread)</a:t>
            </a:r>
            <a:endParaRPr lang="en-GB" sz="800" b="1" dirty="0"/>
          </a:p>
        </p:txBody>
      </p:sp>
      <p:sp>
        <p:nvSpPr>
          <p:cNvPr id="251" name="TextBox 250"/>
          <p:cNvSpPr txBox="1"/>
          <p:nvPr/>
        </p:nvSpPr>
        <p:spPr>
          <a:xfrm>
            <a:off x="2833236" y="988544"/>
            <a:ext cx="10374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Memory manager</a:t>
            </a:r>
            <a:endParaRPr lang="en-GB" sz="800" b="1" dirty="0"/>
          </a:p>
        </p:txBody>
      </p:sp>
    </p:spTree>
    <p:extLst>
      <p:ext uri="{BB962C8B-B14F-4D97-AF65-F5344CB8AC3E}">
        <p14:creationId xmlns:p14="http://schemas.microsoft.com/office/powerpoint/2010/main" val="376806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</TotalTime>
  <Words>156</Words>
  <Application>Microsoft Office PowerPoint</Application>
  <PresentationFormat>Custom</PresentationFormat>
  <Paragraphs>53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Cano</dc:creator>
  <cp:lastModifiedBy>Eric Cano</cp:lastModifiedBy>
  <cp:revision>29</cp:revision>
  <dcterms:created xsi:type="dcterms:W3CDTF">2013-10-01T12:18:19Z</dcterms:created>
  <dcterms:modified xsi:type="dcterms:W3CDTF">2014-09-18T16:52:49Z</dcterms:modified>
</cp:coreProperties>
</file>