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0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32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43460-ADB5-4413-A024-36F3B6F70712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006B5-8101-43D6-8F6D-BA9DAC03C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45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43460-ADB5-4413-A024-36F3B6F70712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006B5-8101-43D6-8F6D-BA9DAC03C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510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43460-ADB5-4413-A024-36F3B6F70712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006B5-8101-43D6-8F6D-BA9DAC03C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850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43460-ADB5-4413-A024-36F3B6F70712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006B5-8101-43D6-8F6D-BA9DAC03C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92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43460-ADB5-4413-A024-36F3B6F70712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006B5-8101-43D6-8F6D-BA9DAC03C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76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43460-ADB5-4413-A024-36F3B6F70712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006B5-8101-43D6-8F6D-BA9DAC03C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867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43460-ADB5-4413-A024-36F3B6F70712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006B5-8101-43D6-8F6D-BA9DAC03C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57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43460-ADB5-4413-A024-36F3B6F70712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006B5-8101-43D6-8F6D-BA9DAC03C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905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43460-ADB5-4413-A024-36F3B6F70712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006B5-8101-43D6-8F6D-BA9DAC03C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482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43460-ADB5-4413-A024-36F3B6F70712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006B5-8101-43D6-8F6D-BA9DAC03C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457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43460-ADB5-4413-A024-36F3B6F70712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006B5-8101-43D6-8F6D-BA9DAC03C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082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943460-ADB5-4413-A024-36F3B6F70712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006B5-8101-43D6-8F6D-BA9DAC03C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171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17729"/>
            <a:ext cx="10863208" cy="3394772"/>
            <a:chOff x="0" y="167199"/>
            <a:chExt cx="10863208" cy="3394772"/>
          </a:xfrm>
        </p:grpSpPr>
        <p:cxnSp>
          <p:nvCxnSpPr>
            <p:cNvPr id="111" name="Straight Connector 110"/>
            <p:cNvCxnSpPr>
              <a:stCxn id="96" idx="2"/>
              <a:endCxn id="118" idx="0"/>
            </p:cNvCxnSpPr>
            <p:nvPr/>
          </p:nvCxnSpPr>
          <p:spPr>
            <a:xfrm>
              <a:off x="1671234" y="1522137"/>
              <a:ext cx="4093428" cy="40909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>
              <a:stCxn id="100" idx="2"/>
              <a:endCxn id="118" idx="0"/>
            </p:cNvCxnSpPr>
            <p:nvPr/>
          </p:nvCxnSpPr>
          <p:spPr>
            <a:xfrm>
              <a:off x="4314660" y="1496986"/>
              <a:ext cx="1450002" cy="43424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>
              <a:stCxn id="104" idx="2"/>
              <a:endCxn id="118" idx="0"/>
            </p:cNvCxnSpPr>
            <p:nvPr/>
          </p:nvCxnSpPr>
          <p:spPr>
            <a:xfrm flipH="1">
              <a:off x="5764662" y="1502061"/>
              <a:ext cx="1193424" cy="42917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>
              <a:stCxn id="128" idx="2"/>
              <a:endCxn id="118" idx="0"/>
            </p:cNvCxnSpPr>
            <p:nvPr/>
          </p:nvCxnSpPr>
          <p:spPr>
            <a:xfrm flipH="1">
              <a:off x="5764662" y="1494013"/>
              <a:ext cx="3836850" cy="43721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Rectangle 75"/>
            <p:cNvSpPr/>
            <p:nvPr/>
          </p:nvSpPr>
          <p:spPr>
            <a:xfrm>
              <a:off x="4748654" y="1672815"/>
              <a:ext cx="1903002" cy="11129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9486" y="167199"/>
              <a:ext cx="47293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The orchestrator has a single archive namespace</a:t>
              </a:r>
              <a:endParaRPr lang="en-US" dirty="0"/>
            </a:p>
          </p:txBody>
        </p:sp>
        <p:sp>
          <p:nvSpPr>
            <p:cNvPr id="96" name="Rounded Rectangle 95"/>
            <p:cNvSpPr/>
            <p:nvPr/>
          </p:nvSpPr>
          <p:spPr>
            <a:xfrm>
              <a:off x="409538" y="623683"/>
              <a:ext cx="2523392" cy="898454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97" name="Rounded Rectangle 96"/>
            <p:cNvSpPr/>
            <p:nvPr/>
          </p:nvSpPr>
          <p:spPr>
            <a:xfrm>
              <a:off x="525532" y="928430"/>
              <a:ext cx="2284306" cy="48733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1452337" y="928430"/>
              <a:ext cx="43069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chemeClr val="bg1"/>
                  </a:solidFill>
                </a:rPr>
                <a:t>EOS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668981" y="632314"/>
              <a:ext cx="19974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Tape </a:t>
              </a:r>
              <a:r>
                <a:rPr lang="en-US" sz="1200" dirty="0" smtClean="0"/>
                <a:t>Storage </a:t>
              </a:r>
              <a:r>
                <a:rPr lang="en-US" sz="1200" dirty="0"/>
                <a:t>E</a:t>
              </a:r>
              <a:r>
                <a:rPr lang="en-US" sz="1200" dirty="0" smtClean="0"/>
                <a:t>lement </a:t>
              </a:r>
              <a:r>
                <a:rPr lang="en-US" sz="1200" dirty="0" smtClean="0"/>
                <a:t>- ALICE</a:t>
              </a:r>
              <a:endParaRPr lang="en-US" sz="1200" dirty="0"/>
            </a:p>
          </p:txBody>
        </p:sp>
        <p:sp>
          <p:nvSpPr>
            <p:cNvPr id="100" name="Rounded Rectangle 99"/>
            <p:cNvSpPr/>
            <p:nvPr/>
          </p:nvSpPr>
          <p:spPr>
            <a:xfrm>
              <a:off x="3052964" y="623683"/>
              <a:ext cx="2523392" cy="873303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01" name="Rounded Rectangle 100"/>
            <p:cNvSpPr/>
            <p:nvPr/>
          </p:nvSpPr>
          <p:spPr>
            <a:xfrm>
              <a:off x="3168958" y="903279"/>
              <a:ext cx="2284306" cy="51248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4095763" y="903279"/>
              <a:ext cx="43069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chemeClr val="bg1"/>
                  </a:solidFill>
                </a:rPr>
                <a:t>EOS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3305254" y="641377"/>
              <a:ext cx="20254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Tape </a:t>
              </a:r>
              <a:r>
                <a:rPr lang="en-US" sz="1200" dirty="0" smtClean="0"/>
                <a:t>Storage </a:t>
              </a:r>
              <a:r>
                <a:rPr lang="en-US" sz="1200" dirty="0"/>
                <a:t>E</a:t>
              </a:r>
              <a:r>
                <a:rPr lang="en-US" sz="1200" dirty="0" smtClean="0"/>
                <a:t>lement </a:t>
              </a:r>
              <a:r>
                <a:rPr lang="en-US" sz="1200" dirty="0" smtClean="0"/>
                <a:t>- ATLAS</a:t>
              </a:r>
              <a:endParaRPr lang="en-US" sz="1200" dirty="0"/>
            </a:p>
          </p:txBody>
        </p:sp>
        <p:sp>
          <p:nvSpPr>
            <p:cNvPr id="104" name="Rounded Rectangle 103"/>
            <p:cNvSpPr/>
            <p:nvPr/>
          </p:nvSpPr>
          <p:spPr>
            <a:xfrm>
              <a:off x="5696390" y="623683"/>
              <a:ext cx="2523392" cy="878378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05" name="Rounded Rectangle 104"/>
            <p:cNvSpPr/>
            <p:nvPr/>
          </p:nvSpPr>
          <p:spPr>
            <a:xfrm>
              <a:off x="5812384" y="908354"/>
              <a:ext cx="2284306" cy="507411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6739189" y="908354"/>
              <a:ext cx="43069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chemeClr val="bg1"/>
                  </a:solidFill>
                </a:rPr>
                <a:t>EOS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5988694" y="640084"/>
              <a:ext cx="19316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Tape </a:t>
              </a:r>
              <a:r>
                <a:rPr lang="en-US" sz="1200" dirty="0" smtClean="0"/>
                <a:t>Storage </a:t>
              </a:r>
              <a:r>
                <a:rPr lang="en-US" sz="1200" dirty="0"/>
                <a:t>E</a:t>
              </a:r>
              <a:r>
                <a:rPr lang="en-US" sz="1200" dirty="0" smtClean="0"/>
                <a:t>lement </a:t>
              </a:r>
              <a:r>
                <a:rPr lang="en-US" sz="1200" dirty="0" smtClean="0"/>
                <a:t>- CMS</a:t>
              </a:r>
              <a:endParaRPr lang="en-US" sz="1200" dirty="0"/>
            </a:p>
          </p:txBody>
        </p:sp>
        <p:sp>
          <p:nvSpPr>
            <p:cNvPr id="108" name="Rounded Rectangle 107"/>
            <p:cNvSpPr/>
            <p:nvPr/>
          </p:nvSpPr>
          <p:spPr>
            <a:xfrm>
              <a:off x="8455810" y="901790"/>
              <a:ext cx="2284306" cy="51397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9382615" y="901790"/>
              <a:ext cx="43069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chemeClr val="bg1"/>
                  </a:solidFill>
                </a:rPr>
                <a:t>EOS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8610458" y="632313"/>
              <a:ext cx="197015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Tape </a:t>
              </a:r>
              <a:r>
                <a:rPr lang="en-US" sz="1200" dirty="0" smtClean="0"/>
                <a:t>Storage </a:t>
              </a:r>
              <a:r>
                <a:rPr lang="en-US" sz="1200" dirty="0"/>
                <a:t>E</a:t>
              </a:r>
              <a:r>
                <a:rPr lang="en-US" sz="1200" dirty="0" smtClean="0"/>
                <a:t>lement </a:t>
              </a:r>
              <a:r>
                <a:rPr lang="en-US" sz="1200" dirty="0" smtClean="0"/>
                <a:t>- </a:t>
              </a:r>
              <a:r>
                <a:rPr lang="en-US" sz="1200" dirty="0" err="1" smtClean="0"/>
                <a:t>LHCb</a:t>
              </a:r>
              <a:endParaRPr lang="en-US" sz="1200" dirty="0"/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3168958" y="1081556"/>
              <a:ext cx="240739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200" dirty="0" smtClean="0">
                  <a:solidFill>
                    <a:schemeClr val="bg1"/>
                  </a:solidFill>
                </a:rPr>
                <a:t>Inode -&gt; disk copy locations</a:t>
              </a:r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525532" y="1106707"/>
              <a:ext cx="240739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200" dirty="0" smtClean="0">
                  <a:solidFill>
                    <a:schemeClr val="bg1"/>
                  </a:solidFill>
                </a:rPr>
                <a:t>Inode -&gt; disk copy locations</a:t>
              </a:r>
            </a:p>
          </p:txBody>
        </p:sp>
        <p:sp>
          <p:nvSpPr>
            <p:cNvPr id="126" name="Rectangle 125"/>
            <p:cNvSpPr/>
            <p:nvPr/>
          </p:nvSpPr>
          <p:spPr>
            <a:xfrm>
              <a:off x="5812384" y="1086631"/>
              <a:ext cx="240739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200" dirty="0" smtClean="0">
                  <a:solidFill>
                    <a:schemeClr val="bg1"/>
                  </a:solidFill>
                </a:rPr>
                <a:t>Inode -&gt; disk copy locations</a:t>
              </a:r>
            </a:p>
          </p:txBody>
        </p:sp>
        <p:sp>
          <p:nvSpPr>
            <p:cNvPr id="128" name="Rounded Rectangle 127"/>
            <p:cNvSpPr/>
            <p:nvPr/>
          </p:nvSpPr>
          <p:spPr>
            <a:xfrm>
              <a:off x="8339816" y="623683"/>
              <a:ext cx="2523392" cy="870330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31" name="Rectangle 130"/>
            <p:cNvSpPr/>
            <p:nvPr/>
          </p:nvSpPr>
          <p:spPr>
            <a:xfrm>
              <a:off x="8455810" y="1081556"/>
              <a:ext cx="240739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200" dirty="0" smtClean="0">
                  <a:solidFill>
                    <a:schemeClr val="bg1"/>
                  </a:solidFill>
                </a:rPr>
                <a:t>Inode -&gt; disk copy locations</a:t>
              </a:r>
            </a:p>
          </p:txBody>
        </p:sp>
        <p:sp>
          <p:nvSpPr>
            <p:cNvPr id="88" name="Rounded Rectangle 87"/>
            <p:cNvSpPr/>
            <p:nvPr/>
          </p:nvSpPr>
          <p:spPr>
            <a:xfrm>
              <a:off x="1681361" y="2320919"/>
              <a:ext cx="1169932" cy="828933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t" anchorCtr="0"/>
            <a:lstStyle/>
            <a:p>
              <a:pPr algn="ctr"/>
              <a:r>
                <a:rPr lang="en-US" dirty="0" smtClean="0"/>
                <a:t>Repack</a:t>
              </a:r>
              <a:endParaRPr lang="en-US" dirty="0"/>
            </a:p>
          </p:txBody>
        </p:sp>
        <p:grpSp>
          <p:nvGrpSpPr>
            <p:cNvPr id="89" name="Group 88"/>
            <p:cNvGrpSpPr/>
            <p:nvPr/>
          </p:nvGrpSpPr>
          <p:grpSpPr>
            <a:xfrm>
              <a:off x="0" y="2008983"/>
              <a:ext cx="1403895" cy="843574"/>
              <a:chOff x="1037492" y="5338915"/>
              <a:chExt cx="1403895" cy="843574"/>
            </a:xfrm>
            <a:noFill/>
          </p:grpSpPr>
          <p:sp>
            <p:nvSpPr>
              <p:cNvPr id="90" name="TextBox 89"/>
              <p:cNvSpPr txBox="1"/>
              <p:nvPr/>
            </p:nvSpPr>
            <p:spPr>
              <a:xfrm>
                <a:off x="1037492" y="5351492"/>
                <a:ext cx="1403895" cy="830997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The internals of repack are beyond the scope of this document</a:t>
                </a:r>
                <a:endParaRPr lang="en-US" sz="1200" dirty="0"/>
              </a:p>
            </p:txBody>
          </p:sp>
          <p:sp>
            <p:nvSpPr>
              <p:cNvPr id="91" name="Folded Corner 90"/>
              <p:cNvSpPr/>
              <p:nvPr/>
            </p:nvSpPr>
            <p:spPr>
              <a:xfrm rot="16200000">
                <a:off x="1273351" y="5122542"/>
                <a:ext cx="843573" cy="1276319"/>
              </a:xfrm>
              <a:prstGeom prst="foldedCorner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92" name="Straight Arrow Connector 91"/>
            <p:cNvCxnSpPr>
              <a:stCxn id="88" idx="3"/>
              <a:endCxn id="118" idx="1"/>
            </p:cNvCxnSpPr>
            <p:nvPr/>
          </p:nvCxnSpPr>
          <p:spPr>
            <a:xfrm>
              <a:off x="2851293" y="2735386"/>
              <a:ext cx="1247869" cy="242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TextBox 92"/>
            <p:cNvSpPr txBox="1"/>
            <p:nvPr/>
          </p:nvSpPr>
          <p:spPr>
            <a:xfrm>
              <a:off x="2809838" y="2137451"/>
              <a:ext cx="139741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VID based queries and archive file ID</a:t>
              </a:r>
            </a:p>
            <a:p>
              <a:r>
                <a:rPr lang="en-US" sz="1200" dirty="0" smtClean="0"/>
                <a:t>based updates</a:t>
              </a:r>
              <a:endParaRPr lang="en-US" sz="1200" dirty="0"/>
            </a:p>
            <a:p>
              <a:endParaRPr lang="en-US" sz="1200" dirty="0"/>
            </a:p>
          </p:txBody>
        </p:sp>
        <p:cxnSp>
          <p:nvCxnSpPr>
            <p:cNvPr id="94" name="Straight Connector 93"/>
            <p:cNvCxnSpPr/>
            <p:nvPr/>
          </p:nvCxnSpPr>
          <p:spPr>
            <a:xfrm>
              <a:off x="1351735" y="2552949"/>
              <a:ext cx="296857" cy="120483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7" name="Group 76"/>
            <p:cNvGrpSpPr/>
            <p:nvPr/>
          </p:nvGrpSpPr>
          <p:grpSpPr>
            <a:xfrm>
              <a:off x="4099162" y="1931231"/>
              <a:ext cx="3330999" cy="1630740"/>
              <a:chOff x="5078812" y="5228347"/>
              <a:chExt cx="3330999" cy="1630740"/>
            </a:xfrm>
          </p:grpSpPr>
          <p:sp>
            <p:nvSpPr>
              <p:cNvPr id="118" name="Rounded Rectangle 117"/>
              <p:cNvSpPr/>
              <p:nvPr/>
            </p:nvSpPr>
            <p:spPr>
              <a:xfrm>
                <a:off x="5078812" y="5228347"/>
                <a:ext cx="3330999" cy="1613156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>
                  <a:solidFill>
                    <a:schemeClr val="dk1"/>
                  </a:solidFill>
                </a:endParaRPr>
              </a:p>
            </p:txBody>
          </p:sp>
          <p:sp>
            <p:nvSpPr>
              <p:cNvPr id="119" name="TextBox 118"/>
              <p:cNvSpPr txBox="1"/>
              <p:nvPr/>
            </p:nvSpPr>
            <p:spPr>
              <a:xfrm>
                <a:off x="6032771" y="5239601"/>
                <a:ext cx="139762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 smtClean="0"/>
                  <a:t>Archive namespace</a:t>
                </a:r>
                <a:endParaRPr lang="en-US" sz="1200" dirty="0"/>
              </a:p>
            </p:txBody>
          </p:sp>
          <p:sp>
            <p:nvSpPr>
              <p:cNvPr id="117" name="TextBox 116"/>
              <p:cNvSpPr txBox="1"/>
              <p:nvPr/>
            </p:nvSpPr>
            <p:spPr>
              <a:xfrm>
                <a:off x="5168482" y="5474092"/>
                <a:ext cx="1629357" cy="13849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For each file:</a:t>
                </a:r>
              </a:p>
              <a:p>
                <a:r>
                  <a:rPr lang="en-US" sz="1200" dirty="0" smtClean="0"/>
                  <a:t>    Archive file ID</a:t>
                </a:r>
              </a:p>
              <a:p>
                <a:r>
                  <a:rPr lang="en-US" sz="1200" dirty="0"/>
                  <a:t> </a:t>
                </a:r>
                <a:r>
                  <a:rPr lang="en-US" sz="1200" dirty="0" smtClean="0"/>
                  <a:t>   Logical path</a:t>
                </a:r>
              </a:p>
              <a:p>
                <a:r>
                  <a:rPr lang="en-US" sz="1200" dirty="0"/>
                  <a:t> </a:t>
                </a:r>
                <a:r>
                  <a:rPr lang="en-US" sz="1200" dirty="0" smtClean="0"/>
                  <a:t>   Authorization rules</a:t>
                </a:r>
              </a:p>
              <a:p>
                <a:r>
                  <a:rPr lang="en-US" sz="1200" dirty="0"/>
                  <a:t> </a:t>
                </a:r>
                <a:r>
                  <a:rPr lang="en-US" sz="1200" dirty="0" smtClean="0"/>
                  <a:t>   EOS instance + inode</a:t>
                </a:r>
              </a:p>
              <a:p>
                <a:r>
                  <a:rPr lang="en-US" sz="1200" dirty="0"/>
                  <a:t> </a:t>
                </a:r>
                <a:r>
                  <a:rPr lang="en-US" sz="1200" dirty="0" smtClean="0"/>
                  <a:t>   Tape storage class</a:t>
                </a:r>
              </a:p>
              <a:p>
                <a:r>
                  <a:rPr lang="en-US" sz="1200" dirty="0" smtClean="0"/>
                  <a:t>    Tape copy locations</a:t>
                </a: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6780454" y="5499143"/>
                <a:ext cx="1629357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Indices:</a:t>
                </a:r>
              </a:p>
              <a:p>
                <a:r>
                  <a:rPr lang="en-US" sz="1200" dirty="0"/>
                  <a:t> </a:t>
                </a:r>
                <a:r>
                  <a:rPr lang="en-US" sz="1200" dirty="0" smtClean="0"/>
                  <a:t>   Archived file ID</a:t>
                </a:r>
              </a:p>
              <a:p>
                <a:r>
                  <a:rPr lang="en-US" sz="1200" dirty="0"/>
                  <a:t> </a:t>
                </a:r>
                <a:r>
                  <a:rPr lang="en-US" sz="1200" dirty="0" smtClean="0"/>
                  <a:t>   Logical path</a:t>
                </a:r>
              </a:p>
              <a:p>
                <a:r>
                  <a:rPr lang="en-US" sz="1200" dirty="0" smtClean="0"/>
                  <a:t>   </a:t>
                </a:r>
                <a:r>
                  <a:rPr lang="en-US" sz="1200" dirty="0"/>
                  <a:t> EOS instance + inode</a:t>
                </a:r>
                <a:endParaRPr lang="en-US" sz="1200" dirty="0" smtClean="0"/>
              </a:p>
              <a:p>
                <a:r>
                  <a:rPr lang="en-US" sz="1200" dirty="0"/>
                  <a:t> </a:t>
                </a:r>
                <a:r>
                  <a:rPr lang="en-US" sz="1200" dirty="0" smtClean="0"/>
                  <a:t>   VID    </a:t>
                </a:r>
                <a:endParaRPr lang="en-US" sz="1200" dirty="0"/>
              </a:p>
            </p:txBody>
          </p:sp>
        </p:grpSp>
        <p:sp>
          <p:nvSpPr>
            <p:cNvPr id="45" name="TextBox 44"/>
            <p:cNvSpPr txBox="1"/>
            <p:nvPr/>
          </p:nvSpPr>
          <p:spPr>
            <a:xfrm>
              <a:off x="4675846" y="1600160"/>
              <a:ext cx="21093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Linked by EOS instance + inode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7628715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638</TotalTime>
  <Words>123</Words>
  <Application>Microsoft Office PowerPoint</Application>
  <PresentationFormat>Widescreen</PresentationFormat>
  <Paragraphs>31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Steven Murray</dc:creator>
  <cp:lastModifiedBy>Steven Murray</cp:lastModifiedBy>
  <cp:revision>36</cp:revision>
  <dcterms:created xsi:type="dcterms:W3CDTF">2015-11-25T10:14:52Z</dcterms:created>
  <dcterms:modified xsi:type="dcterms:W3CDTF">2015-12-10T12:39:35Z</dcterms:modified>
</cp:coreProperties>
</file>