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7020" autoAdjust="0"/>
    <p:restoredTop sz="94660"/>
  </p:normalViewPr>
  <p:slideViewPr>
    <p:cSldViewPr snapToGrid="0">
      <p:cViewPr varScale="1">
        <p:scale>
          <a:sx n="109" d="100"/>
          <a:sy n="109" d="100"/>
        </p:scale>
        <p:origin x="132" y="18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9400745-4FB6-4D9F-9AD5-7D0F8301399E}" type="datetimeFigureOut">
              <a:rPr lang="en-US" smtClean="0"/>
              <a:t>12/15/2015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8046167-7464-484F-B531-9AA35DD41D7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3361936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9400745-4FB6-4D9F-9AD5-7D0F8301399E}" type="datetimeFigureOut">
              <a:rPr lang="en-US" smtClean="0"/>
              <a:t>12/15/2015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8046167-7464-484F-B531-9AA35DD41D7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5801930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9400745-4FB6-4D9F-9AD5-7D0F8301399E}" type="datetimeFigureOut">
              <a:rPr lang="en-US" smtClean="0"/>
              <a:t>12/15/2015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8046167-7464-484F-B531-9AA35DD41D7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6144086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9400745-4FB6-4D9F-9AD5-7D0F8301399E}" type="datetimeFigureOut">
              <a:rPr lang="en-US" smtClean="0"/>
              <a:t>12/15/2015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8046167-7464-484F-B531-9AA35DD41D7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1802323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9400745-4FB6-4D9F-9AD5-7D0F8301399E}" type="datetimeFigureOut">
              <a:rPr lang="en-US" smtClean="0"/>
              <a:t>12/15/2015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8046167-7464-484F-B531-9AA35DD41D7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7876028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9400745-4FB6-4D9F-9AD5-7D0F8301399E}" type="datetimeFigureOut">
              <a:rPr lang="en-US" smtClean="0"/>
              <a:t>12/15/2015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8046167-7464-484F-B531-9AA35DD41D7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873148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9400745-4FB6-4D9F-9AD5-7D0F8301399E}" type="datetimeFigureOut">
              <a:rPr lang="en-US" smtClean="0"/>
              <a:t>12/15/2015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8046167-7464-484F-B531-9AA35DD41D7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3519648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9400745-4FB6-4D9F-9AD5-7D0F8301399E}" type="datetimeFigureOut">
              <a:rPr lang="en-US" smtClean="0"/>
              <a:t>12/15/2015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8046167-7464-484F-B531-9AA35DD41D7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173017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9400745-4FB6-4D9F-9AD5-7D0F8301399E}" type="datetimeFigureOut">
              <a:rPr lang="en-US" smtClean="0"/>
              <a:t>12/15/2015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8046167-7464-484F-B531-9AA35DD41D7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5375359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9400745-4FB6-4D9F-9AD5-7D0F8301399E}" type="datetimeFigureOut">
              <a:rPr lang="en-US" smtClean="0"/>
              <a:t>12/15/2015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8046167-7464-484F-B531-9AA35DD41D7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1178249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9400745-4FB6-4D9F-9AD5-7D0F8301399E}" type="datetimeFigureOut">
              <a:rPr lang="en-US" smtClean="0"/>
              <a:t>12/15/2015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8046167-7464-484F-B531-9AA35DD41D7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4935519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9400745-4FB6-4D9F-9AD5-7D0F8301399E}" type="datetimeFigureOut">
              <a:rPr lang="en-US" smtClean="0"/>
              <a:t>12/15/2015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8046167-7464-484F-B531-9AA35DD41D7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3965194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8" name="Rounded Rectangle 37"/>
          <p:cNvSpPr/>
          <p:nvPr/>
        </p:nvSpPr>
        <p:spPr>
          <a:xfrm>
            <a:off x="120306" y="136198"/>
            <a:ext cx="2505807" cy="1626577"/>
          </a:xfrm>
          <a:prstGeom prst="roundRect">
            <a:avLst/>
          </a:prstGeom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 sz="1400" dirty="0"/>
          </a:p>
        </p:txBody>
      </p:sp>
      <p:sp>
        <p:nvSpPr>
          <p:cNvPr id="39" name="TextBox 38"/>
          <p:cNvSpPr txBox="1"/>
          <p:nvPr/>
        </p:nvSpPr>
        <p:spPr>
          <a:xfrm>
            <a:off x="494058" y="136198"/>
            <a:ext cx="1729448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400" dirty="0" smtClean="0"/>
              <a:t>Disk Storage </a:t>
            </a:r>
            <a:r>
              <a:rPr lang="en-US" sz="1400" dirty="0"/>
              <a:t>E</a:t>
            </a:r>
            <a:r>
              <a:rPr lang="en-US" sz="1400" dirty="0" smtClean="0"/>
              <a:t>lement</a:t>
            </a:r>
            <a:endParaRPr lang="en-US" sz="1400" dirty="0"/>
          </a:p>
        </p:txBody>
      </p:sp>
      <p:sp>
        <p:nvSpPr>
          <p:cNvPr id="41" name="TextBox 40"/>
          <p:cNvSpPr txBox="1"/>
          <p:nvPr/>
        </p:nvSpPr>
        <p:spPr>
          <a:xfrm>
            <a:off x="1117786" y="549432"/>
            <a:ext cx="470385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400" dirty="0" smtClean="0">
                <a:solidFill>
                  <a:schemeClr val="bg1"/>
                </a:solidFill>
              </a:rPr>
              <a:t>EOS</a:t>
            </a:r>
            <a:endParaRPr lang="en-US" sz="1400" dirty="0">
              <a:solidFill>
                <a:schemeClr val="bg1"/>
              </a:solidFill>
            </a:endParaRPr>
          </a:p>
        </p:txBody>
      </p:sp>
      <p:sp>
        <p:nvSpPr>
          <p:cNvPr id="47" name="Rounded Rectangle 46"/>
          <p:cNvSpPr/>
          <p:nvPr/>
        </p:nvSpPr>
        <p:spPr>
          <a:xfrm>
            <a:off x="4386275" y="136198"/>
            <a:ext cx="2505807" cy="1626577"/>
          </a:xfrm>
          <a:prstGeom prst="roundRect">
            <a:avLst/>
          </a:prstGeom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 sz="1400" dirty="0"/>
          </a:p>
        </p:txBody>
      </p:sp>
      <p:sp>
        <p:nvSpPr>
          <p:cNvPr id="48" name="TextBox 47"/>
          <p:cNvSpPr txBox="1"/>
          <p:nvPr/>
        </p:nvSpPr>
        <p:spPr>
          <a:xfrm>
            <a:off x="4760027" y="136198"/>
            <a:ext cx="1769908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400" dirty="0" smtClean="0"/>
              <a:t>Tape Storage </a:t>
            </a:r>
            <a:r>
              <a:rPr lang="en-US" sz="1400" dirty="0"/>
              <a:t>E</a:t>
            </a:r>
            <a:r>
              <a:rPr lang="en-US" sz="1400" dirty="0" smtClean="0"/>
              <a:t>lement</a:t>
            </a:r>
            <a:endParaRPr lang="en-US" sz="1400" dirty="0"/>
          </a:p>
        </p:txBody>
      </p:sp>
      <p:sp>
        <p:nvSpPr>
          <p:cNvPr id="49" name="Rounded Rectangle 48"/>
          <p:cNvSpPr/>
          <p:nvPr/>
        </p:nvSpPr>
        <p:spPr>
          <a:xfrm>
            <a:off x="4535743" y="549432"/>
            <a:ext cx="1406770" cy="1046287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0" name="TextBox 49"/>
          <p:cNvSpPr txBox="1"/>
          <p:nvPr/>
        </p:nvSpPr>
        <p:spPr>
          <a:xfrm>
            <a:off x="5006881" y="549432"/>
            <a:ext cx="470385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400" dirty="0" smtClean="0">
                <a:solidFill>
                  <a:schemeClr val="bg1"/>
                </a:solidFill>
              </a:rPr>
              <a:t>EOS</a:t>
            </a:r>
            <a:endParaRPr lang="en-US" sz="1400" dirty="0">
              <a:solidFill>
                <a:schemeClr val="bg1"/>
              </a:solidFill>
            </a:endParaRPr>
          </a:p>
        </p:txBody>
      </p:sp>
      <p:grpSp>
        <p:nvGrpSpPr>
          <p:cNvPr id="51" name="Group 50"/>
          <p:cNvGrpSpPr/>
          <p:nvPr/>
        </p:nvGrpSpPr>
        <p:grpSpPr>
          <a:xfrm>
            <a:off x="6091981" y="1072575"/>
            <a:ext cx="645484" cy="525333"/>
            <a:chOff x="3319848" y="740759"/>
            <a:chExt cx="645484" cy="525333"/>
          </a:xfrm>
        </p:grpSpPr>
        <p:sp>
          <p:nvSpPr>
            <p:cNvPr id="52" name="Rounded Rectangle 51"/>
            <p:cNvSpPr/>
            <p:nvPr/>
          </p:nvSpPr>
          <p:spPr>
            <a:xfrm>
              <a:off x="3319848" y="740759"/>
              <a:ext cx="645484" cy="525333"/>
            </a:xfrm>
            <a:prstGeom prst="roundRect">
              <a:avLst/>
            </a:prstGeom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3" name="TextBox 52"/>
            <p:cNvSpPr txBox="1"/>
            <p:nvPr/>
          </p:nvSpPr>
          <p:spPr>
            <a:xfrm>
              <a:off x="3412559" y="760485"/>
              <a:ext cx="460062" cy="307777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sz="1400" dirty="0" smtClean="0">
                  <a:solidFill>
                    <a:schemeClr val="bg1"/>
                  </a:solidFill>
                </a:rPr>
                <a:t>CTA</a:t>
              </a:r>
              <a:endParaRPr lang="en-US" sz="1400" dirty="0">
                <a:solidFill>
                  <a:schemeClr val="bg1"/>
                </a:solidFill>
              </a:endParaRPr>
            </a:p>
          </p:txBody>
        </p:sp>
      </p:grpSp>
      <p:sp>
        <p:nvSpPr>
          <p:cNvPr id="55" name="TextBox 54"/>
          <p:cNvSpPr txBox="1"/>
          <p:nvPr/>
        </p:nvSpPr>
        <p:spPr>
          <a:xfrm>
            <a:off x="5468126" y="89854"/>
            <a:ext cx="970312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bg1"/>
                </a:solidFill>
              </a:rPr>
              <a:t>Scratch and staging disk</a:t>
            </a:r>
            <a:endParaRPr lang="en-US" sz="1200" dirty="0">
              <a:solidFill>
                <a:schemeClr val="bg1"/>
              </a:solidFill>
            </a:endParaRPr>
          </a:p>
        </p:txBody>
      </p:sp>
      <p:sp>
        <p:nvSpPr>
          <p:cNvPr id="56" name="Right Arrow 55"/>
          <p:cNvSpPr/>
          <p:nvPr/>
        </p:nvSpPr>
        <p:spPr>
          <a:xfrm>
            <a:off x="2668761" y="723046"/>
            <a:ext cx="1425217" cy="369255"/>
          </a:xfrm>
          <a:prstGeom prst="rightArrow">
            <a:avLst/>
          </a:prstGeom>
        </p:spPr>
        <p:style>
          <a:lnRef idx="1">
            <a:schemeClr val="dk1"/>
          </a:lnRef>
          <a:fillRef idx="2">
            <a:schemeClr val="dk1"/>
          </a:fillRef>
          <a:effectRef idx="1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7" name="Right Arrow 56"/>
          <p:cNvSpPr/>
          <p:nvPr/>
        </p:nvSpPr>
        <p:spPr>
          <a:xfrm rot="10800000">
            <a:off x="2662652" y="1092300"/>
            <a:ext cx="1431325" cy="219797"/>
          </a:xfrm>
          <a:prstGeom prst="rightArrow">
            <a:avLst/>
          </a:prstGeom>
        </p:spPr>
        <p:style>
          <a:lnRef idx="1">
            <a:schemeClr val="dk1"/>
          </a:lnRef>
          <a:fillRef idx="2">
            <a:schemeClr val="dk1"/>
          </a:fillRef>
          <a:effectRef idx="1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71" name="Group 70"/>
          <p:cNvGrpSpPr/>
          <p:nvPr/>
        </p:nvGrpSpPr>
        <p:grpSpPr>
          <a:xfrm>
            <a:off x="7398395" y="105339"/>
            <a:ext cx="2721559" cy="1512279"/>
            <a:chOff x="9420614" y="4079463"/>
            <a:chExt cx="2721559" cy="1512279"/>
          </a:xfrm>
        </p:grpSpPr>
        <p:sp>
          <p:nvSpPr>
            <p:cNvPr id="60" name="Folded Corner 59"/>
            <p:cNvSpPr/>
            <p:nvPr/>
          </p:nvSpPr>
          <p:spPr>
            <a:xfrm rot="16200000">
              <a:off x="10025254" y="3474823"/>
              <a:ext cx="1512279" cy="2721559"/>
            </a:xfrm>
            <a:prstGeom prst="foldedCorner">
              <a:avLst/>
            </a:prstGeom>
          </p:spPr>
          <p:style>
            <a:lnRef idx="2">
              <a:schemeClr val="dk1"/>
            </a:lnRef>
            <a:fillRef idx="1">
              <a:schemeClr val="lt1"/>
            </a:fillRef>
            <a:effectRef idx="0">
              <a:schemeClr val="dk1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8" name="TextBox 57"/>
            <p:cNvSpPr txBox="1"/>
            <p:nvPr/>
          </p:nvSpPr>
          <p:spPr>
            <a:xfrm>
              <a:off x="9481866" y="4156269"/>
              <a:ext cx="2581711" cy="1384995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200" dirty="0" smtClean="0"/>
                <a:t>A tape Storage </a:t>
              </a:r>
              <a:r>
                <a:rPr lang="en-US" sz="1200" dirty="0"/>
                <a:t>E</a:t>
              </a:r>
              <a:r>
                <a:rPr lang="en-US" sz="1200" dirty="0" smtClean="0"/>
                <a:t>lement hides behind an archiver tool.  Users only see the name space of the disk Storage </a:t>
              </a:r>
              <a:r>
                <a:rPr lang="en-US" sz="1200" dirty="0"/>
                <a:t>E</a:t>
              </a:r>
              <a:r>
                <a:rPr lang="en-US" sz="1200" dirty="0" smtClean="0"/>
                <a:t>lement.  Users can archive and retrieve their data using the archive tool but they CANNOT access the tape Storage </a:t>
              </a:r>
              <a:r>
                <a:rPr lang="en-US" sz="1200" dirty="0"/>
                <a:t>E</a:t>
              </a:r>
              <a:r>
                <a:rPr lang="en-US" sz="1200" dirty="0" smtClean="0"/>
                <a:t>lement directly.</a:t>
              </a:r>
              <a:endParaRPr lang="en-US" sz="1200" dirty="0"/>
            </a:p>
          </p:txBody>
        </p:sp>
      </p:grpSp>
      <p:sp>
        <p:nvSpPr>
          <p:cNvPr id="59" name="TextBox 58"/>
          <p:cNvSpPr txBox="1"/>
          <p:nvPr/>
        </p:nvSpPr>
        <p:spPr>
          <a:xfrm>
            <a:off x="4041180" y="136198"/>
            <a:ext cx="290146" cy="175432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HIDDEN</a:t>
            </a:r>
            <a:endParaRPr lang="en-US" dirty="0"/>
          </a:p>
        </p:txBody>
      </p:sp>
      <p:cxnSp>
        <p:nvCxnSpPr>
          <p:cNvPr id="62" name="Straight Connector 61"/>
          <p:cNvCxnSpPr>
            <a:stCxn id="47" idx="3"/>
          </p:cNvCxnSpPr>
          <p:nvPr/>
        </p:nvCxnSpPr>
        <p:spPr>
          <a:xfrm flipV="1">
            <a:off x="6892082" y="443975"/>
            <a:ext cx="471138" cy="505512"/>
          </a:xfrm>
          <a:prstGeom prst="line">
            <a:avLst/>
          </a:prstGeom>
          <a:ln w="19050">
            <a:solidFill>
              <a:schemeClr val="tx1"/>
            </a:solidFill>
            <a:prstDash val="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8" name="Rounded Rectangle 67"/>
          <p:cNvSpPr/>
          <p:nvPr/>
        </p:nvSpPr>
        <p:spPr>
          <a:xfrm>
            <a:off x="2946677" y="749448"/>
            <a:ext cx="825239" cy="571442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 smtClean="0"/>
              <a:t>Archiver tool</a:t>
            </a:r>
            <a:endParaRPr lang="en-US" sz="1200" dirty="0"/>
          </a:p>
        </p:txBody>
      </p:sp>
      <p:sp>
        <p:nvSpPr>
          <p:cNvPr id="74" name="Rounded Rectangle 73"/>
          <p:cNvSpPr/>
          <p:nvPr/>
        </p:nvSpPr>
        <p:spPr>
          <a:xfrm>
            <a:off x="276333" y="448297"/>
            <a:ext cx="2199206" cy="1147399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5" name="TextBox 74"/>
          <p:cNvSpPr txBox="1"/>
          <p:nvPr/>
        </p:nvSpPr>
        <p:spPr>
          <a:xfrm>
            <a:off x="1135373" y="448297"/>
            <a:ext cx="470385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400" dirty="0" smtClean="0">
                <a:solidFill>
                  <a:schemeClr val="bg1"/>
                </a:solidFill>
              </a:rPr>
              <a:t>EOS</a:t>
            </a:r>
            <a:endParaRPr lang="en-US" sz="1400" dirty="0">
              <a:solidFill>
                <a:schemeClr val="bg1"/>
              </a:solidFill>
            </a:endParaRPr>
          </a:p>
        </p:txBody>
      </p:sp>
      <p:grpSp>
        <p:nvGrpSpPr>
          <p:cNvPr id="61" name="Group 60"/>
          <p:cNvGrpSpPr/>
          <p:nvPr/>
        </p:nvGrpSpPr>
        <p:grpSpPr>
          <a:xfrm>
            <a:off x="4902853" y="850471"/>
            <a:ext cx="638060" cy="641841"/>
            <a:chOff x="4133258" y="2576146"/>
            <a:chExt cx="638060" cy="641841"/>
          </a:xfrm>
        </p:grpSpPr>
        <p:sp>
          <p:nvSpPr>
            <p:cNvPr id="63" name="Flowchart: Magnetic Disk 62"/>
            <p:cNvSpPr/>
            <p:nvPr/>
          </p:nvSpPr>
          <p:spPr>
            <a:xfrm>
              <a:off x="4193929" y="2576146"/>
              <a:ext cx="509954" cy="641841"/>
            </a:xfrm>
            <a:prstGeom prst="flowChartMagneticDisk">
              <a:avLst/>
            </a:prstGeom>
          </p:spPr>
          <p:style>
            <a:lnRef idx="1">
              <a:schemeClr val="dk1"/>
            </a:lnRef>
            <a:fillRef idx="2">
              <a:schemeClr val="dk1"/>
            </a:fillRef>
            <a:effectRef idx="1">
              <a:schemeClr val="dk1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4" name="TextBox 63"/>
            <p:cNvSpPr txBox="1"/>
            <p:nvPr/>
          </p:nvSpPr>
          <p:spPr>
            <a:xfrm>
              <a:off x="4133258" y="2756321"/>
              <a:ext cx="638060" cy="461665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ctr"/>
              <a:r>
                <a:rPr lang="en-US" sz="1200" dirty="0" smtClean="0">
                  <a:solidFill>
                    <a:schemeClr val="bg1"/>
                  </a:solidFill>
                </a:rPr>
                <a:t>Staging</a:t>
              </a:r>
            </a:p>
            <a:p>
              <a:pPr algn="ctr"/>
              <a:r>
                <a:rPr lang="en-US" sz="1200" dirty="0" smtClean="0">
                  <a:solidFill>
                    <a:schemeClr val="bg1"/>
                  </a:solidFill>
                </a:rPr>
                <a:t>disk</a:t>
              </a:r>
              <a:endParaRPr lang="en-US" sz="1200" dirty="0">
                <a:solidFill>
                  <a:schemeClr val="bg1"/>
                </a:solidFill>
              </a:endParaRPr>
            </a:p>
          </p:txBody>
        </p:sp>
      </p:grpSp>
      <p:grpSp>
        <p:nvGrpSpPr>
          <p:cNvPr id="65" name="Group 64"/>
          <p:cNvGrpSpPr/>
          <p:nvPr/>
        </p:nvGrpSpPr>
        <p:grpSpPr>
          <a:xfrm>
            <a:off x="1107734" y="859366"/>
            <a:ext cx="519629" cy="641841"/>
            <a:chOff x="3492741" y="2576146"/>
            <a:chExt cx="519629" cy="641841"/>
          </a:xfrm>
        </p:grpSpPr>
        <p:sp>
          <p:nvSpPr>
            <p:cNvPr id="66" name="Flowchart: Magnetic Disk 65"/>
            <p:cNvSpPr/>
            <p:nvPr/>
          </p:nvSpPr>
          <p:spPr>
            <a:xfrm>
              <a:off x="3494942" y="2576146"/>
              <a:ext cx="509954" cy="641841"/>
            </a:xfrm>
            <a:prstGeom prst="flowChartMagneticDisk">
              <a:avLst/>
            </a:prstGeom>
          </p:spPr>
          <p:style>
            <a:lnRef idx="1">
              <a:schemeClr val="dk1"/>
            </a:lnRef>
            <a:fillRef idx="2">
              <a:schemeClr val="dk1"/>
            </a:fillRef>
            <a:effectRef idx="1">
              <a:schemeClr val="dk1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7" name="TextBox 66"/>
            <p:cNvSpPr txBox="1"/>
            <p:nvPr/>
          </p:nvSpPr>
          <p:spPr>
            <a:xfrm>
              <a:off x="3492741" y="2756322"/>
              <a:ext cx="519629" cy="461665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ctr"/>
              <a:r>
                <a:rPr lang="en-US" sz="1200" dirty="0" smtClean="0">
                  <a:solidFill>
                    <a:schemeClr val="bg1"/>
                  </a:solidFill>
                </a:rPr>
                <a:t>Work</a:t>
              </a:r>
            </a:p>
            <a:p>
              <a:pPr algn="ctr"/>
              <a:r>
                <a:rPr lang="en-US" sz="1200" dirty="0" smtClean="0">
                  <a:solidFill>
                    <a:schemeClr val="bg1"/>
                  </a:solidFill>
                </a:rPr>
                <a:t>disk</a:t>
              </a:r>
              <a:endParaRPr lang="en-US" sz="1200" dirty="0">
                <a:solidFill>
                  <a:schemeClr val="bg1"/>
                </a:solidFill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357832516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2717</TotalTime>
  <Words>64</Words>
  <Application>Microsoft Office PowerPoint</Application>
  <PresentationFormat>Widescreen</PresentationFormat>
  <Paragraphs>14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PowerPoint Presentation</vt:lpstr>
    </vt:vector>
  </TitlesOfParts>
  <Company>CERN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Steven Murray</dc:creator>
  <cp:lastModifiedBy>Steven Murray</cp:lastModifiedBy>
  <cp:revision>12</cp:revision>
  <dcterms:created xsi:type="dcterms:W3CDTF">2015-12-03T16:58:35Z</dcterms:created>
  <dcterms:modified xsi:type="dcterms:W3CDTF">2015-12-16T13:42:00Z</dcterms:modified>
</cp:coreProperties>
</file>

<file path=docProps/thumbnail.jpeg>
</file>