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6" autoAdjust="0"/>
    <p:restoredTop sz="94660"/>
  </p:normalViewPr>
  <p:slideViewPr>
    <p:cSldViewPr>
      <p:cViewPr varScale="1">
        <p:scale>
          <a:sx n="142" d="100"/>
          <a:sy n="142" d="100"/>
        </p:scale>
        <p:origin x="2148" y="12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DA1FA-C887-4B69-AB8B-E7D02DE3FC18}" type="datetimeFigureOut">
              <a:rPr lang="en-US" smtClean="0"/>
              <a:t>4/8/2016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B9F1-7F4A-4462-96F1-CF57571B6F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37850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DA1FA-C887-4B69-AB8B-E7D02DE3FC18}" type="datetimeFigureOut">
              <a:rPr lang="en-US" smtClean="0"/>
              <a:t>4/8/2016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B9F1-7F4A-4462-96F1-CF57571B6F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68837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DA1FA-C887-4B69-AB8B-E7D02DE3FC18}" type="datetimeFigureOut">
              <a:rPr lang="en-US" smtClean="0"/>
              <a:t>4/8/2016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B9F1-7F4A-4462-96F1-CF57571B6F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26571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DA1FA-C887-4B69-AB8B-E7D02DE3FC18}" type="datetimeFigureOut">
              <a:rPr lang="en-US" smtClean="0"/>
              <a:t>4/8/2016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B9F1-7F4A-4462-96F1-CF57571B6F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32793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DA1FA-C887-4B69-AB8B-E7D02DE3FC18}" type="datetimeFigureOut">
              <a:rPr lang="en-US" smtClean="0"/>
              <a:t>4/8/2016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B9F1-7F4A-4462-96F1-CF57571B6F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66381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DA1FA-C887-4B69-AB8B-E7D02DE3FC18}" type="datetimeFigureOut">
              <a:rPr lang="en-US" smtClean="0"/>
              <a:t>4/8/2016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B9F1-7F4A-4462-96F1-CF57571B6F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70380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DA1FA-C887-4B69-AB8B-E7D02DE3FC18}" type="datetimeFigureOut">
              <a:rPr lang="en-US" smtClean="0"/>
              <a:t>4/8/2016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B9F1-7F4A-4462-96F1-CF57571B6F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7087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DA1FA-C887-4B69-AB8B-E7D02DE3FC18}" type="datetimeFigureOut">
              <a:rPr lang="en-US" smtClean="0"/>
              <a:t>4/8/2016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B9F1-7F4A-4462-96F1-CF57571B6F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61242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DA1FA-C887-4B69-AB8B-E7D02DE3FC18}" type="datetimeFigureOut">
              <a:rPr lang="en-US" smtClean="0"/>
              <a:t>4/8/2016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B9F1-7F4A-4462-96F1-CF57571B6F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19439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DA1FA-C887-4B69-AB8B-E7D02DE3FC18}" type="datetimeFigureOut">
              <a:rPr lang="en-US" smtClean="0"/>
              <a:t>4/8/2016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B9F1-7F4A-4462-96F1-CF57571B6F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22269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BDA1FA-C887-4B69-AB8B-E7D02DE3FC18}" type="datetimeFigureOut">
              <a:rPr lang="en-US" smtClean="0"/>
              <a:t>4/8/2016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43DB9F1-7F4A-4462-96F1-CF57571B6F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24916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BDA1FA-C887-4B69-AB8B-E7D02DE3FC18}" type="datetimeFigureOut">
              <a:rPr lang="en-US" smtClean="0"/>
              <a:t>4/8/2016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3DB9F1-7F4A-4462-96F1-CF57571B6F0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21833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Group 19"/>
          <p:cNvGrpSpPr/>
          <p:nvPr/>
        </p:nvGrpSpPr>
        <p:grpSpPr>
          <a:xfrm>
            <a:off x="1600199" y="1747035"/>
            <a:ext cx="1524000" cy="653344"/>
            <a:chOff x="1600200" y="1213635"/>
            <a:chExt cx="1524000" cy="653344"/>
          </a:xfrm>
        </p:grpSpPr>
        <p:cxnSp>
          <p:nvCxnSpPr>
            <p:cNvPr id="9" name="Straight Connector 8"/>
            <p:cNvCxnSpPr/>
            <p:nvPr/>
          </p:nvCxnSpPr>
          <p:spPr>
            <a:xfrm>
              <a:off x="1600200" y="1219200"/>
              <a:ext cx="0" cy="647779"/>
            </a:xfrm>
            <a:prstGeom prst="line">
              <a:avLst/>
            </a:prstGeom>
            <a:ln w="190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>
              <a:off x="1600200" y="1219200"/>
              <a:ext cx="1524000" cy="0"/>
            </a:xfrm>
            <a:prstGeom prst="line">
              <a:avLst/>
            </a:prstGeom>
            <a:ln w="190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>
              <a:off x="1600200" y="1866979"/>
              <a:ext cx="1524000" cy="0"/>
            </a:xfrm>
            <a:prstGeom prst="line">
              <a:avLst/>
            </a:prstGeom>
            <a:ln w="190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Connector 13"/>
            <p:cNvCxnSpPr/>
            <p:nvPr/>
          </p:nvCxnSpPr>
          <p:spPr>
            <a:xfrm>
              <a:off x="1828800" y="1219200"/>
              <a:ext cx="0" cy="647779"/>
            </a:xfrm>
            <a:prstGeom prst="line">
              <a:avLst/>
            </a:prstGeom>
            <a:ln w="190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>
            <a:xfrm>
              <a:off x="2057400" y="1219200"/>
              <a:ext cx="0" cy="647779"/>
            </a:xfrm>
            <a:prstGeom prst="line">
              <a:avLst/>
            </a:prstGeom>
            <a:ln w="190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/>
            <p:cNvCxnSpPr/>
            <p:nvPr/>
          </p:nvCxnSpPr>
          <p:spPr>
            <a:xfrm>
              <a:off x="2286000" y="1213635"/>
              <a:ext cx="0" cy="647779"/>
            </a:xfrm>
            <a:prstGeom prst="line">
              <a:avLst/>
            </a:prstGeom>
            <a:ln w="190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/>
            <p:cNvCxnSpPr/>
            <p:nvPr/>
          </p:nvCxnSpPr>
          <p:spPr>
            <a:xfrm>
              <a:off x="2514600" y="1213636"/>
              <a:ext cx="0" cy="647779"/>
            </a:xfrm>
            <a:prstGeom prst="line">
              <a:avLst/>
            </a:prstGeom>
            <a:ln w="190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2743200" y="1213635"/>
              <a:ext cx="0" cy="647779"/>
            </a:xfrm>
            <a:prstGeom prst="line">
              <a:avLst/>
            </a:prstGeom>
            <a:ln w="190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1" name="Group 20"/>
          <p:cNvGrpSpPr/>
          <p:nvPr/>
        </p:nvGrpSpPr>
        <p:grpSpPr>
          <a:xfrm>
            <a:off x="1600200" y="5181600"/>
            <a:ext cx="1524000" cy="653344"/>
            <a:chOff x="1600200" y="1213635"/>
            <a:chExt cx="1524000" cy="653344"/>
          </a:xfrm>
        </p:grpSpPr>
        <p:cxnSp>
          <p:nvCxnSpPr>
            <p:cNvPr id="22" name="Straight Connector 21"/>
            <p:cNvCxnSpPr/>
            <p:nvPr/>
          </p:nvCxnSpPr>
          <p:spPr>
            <a:xfrm>
              <a:off x="1600200" y="1219200"/>
              <a:ext cx="0" cy="647779"/>
            </a:xfrm>
            <a:prstGeom prst="line">
              <a:avLst/>
            </a:prstGeom>
            <a:ln w="190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>
              <a:off x="1600200" y="1219200"/>
              <a:ext cx="1524000" cy="0"/>
            </a:xfrm>
            <a:prstGeom prst="line">
              <a:avLst/>
            </a:prstGeom>
            <a:ln w="190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>
              <a:off x="1600200" y="1866979"/>
              <a:ext cx="1524000" cy="0"/>
            </a:xfrm>
            <a:prstGeom prst="line">
              <a:avLst/>
            </a:prstGeom>
            <a:ln w="190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>
              <a:off x="1828800" y="1219200"/>
              <a:ext cx="0" cy="647779"/>
            </a:xfrm>
            <a:prstGeom prst="line">
              <a:avLst/>
            </a:prstGeom>
            <a:ln w="190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Connector 25"/>
            <p:cNvCxnSpPr/>
            <p:nvPr/>
          </p:nvCxnSpPr>
          <p:spPr>
            <a:xfrm>
              <a:off x="2057400" y="1219200"/>
              <a:ext cx="0" cy="647779"/>
            </a:xfrm>
            <a:prstGeom prst="line">
              <a:avLst/>
            </a:prstGeom>
            <a:ln w="190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Connector 26"/>
            <p:cNvCxnSpPr/>
            <p:nvPr/>
          </p:nvCxnSpPr>
          <p:spPr>
            <a:xfrm>
              <a:off x="2286000" y="1213635"/>
              <a:ext cx="0" cy="647779"/>
            </a:xfrm>
            <a:prstGeom prst="line">
              <a:avLst/>
            </a:prstGeom>
            <a:ln w="190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Connector 27"/>
            <p:cNvCxnSpPr/>
            <p:nvPr/>
          </p:nvCxnSpPr>
          <p:spPr>
            <a:xfrm>
              <a:off x="2514600" y="1213636"/>
              <a:ext cx="0" cy="647779"/>
            </a:xfrm>
            <a:prstGeom prst="line">
              <a:avLst/>
            </a:prstGeom>
            <a:ln w="190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/>
            <p:cNvCxnSpPr/>
            <p:nvPr/>
          </p:nvCxnSpPr>
          <p:spPr>
            <a:xfrm>
              <a:off x="2743200" y="1213635"/>
              <a:ext cx="0" cy="647779"/>
            </a:xfrm>
            <a:prstGeom prst="line">
              <a:avLst/>
            </a:prstGeom>
            <a:ln w="19050">
              <a:solidFill>
                <a:schemeClr val="tx2">
                  <a:lumMod val="60000"/>
                  <a:lumOff val="4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TextBox 29"/>
          <p:cNvSpPr txBox="1"/>
          <p:nvPr/>
        </p:nvSpPr>
        <p:spPr>
          <a:xfrm>
            <a:off x="2889488" y="177225"/>
            <a:ext cx="336502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3200" dirty="0" smtClean="0">
                <a:latin typeface="Century Gothic" panose="020B0502020202020204" pitchFamily="34" charset="0"/>
              </a:rPr>
              <a:t>Archive Queues</a:t>
            </a:r>
            <a:endParaRPr lang="en-US" sz="3200" dirty="0">
              <a:latin typeface="Century Gothic" panose="020B0502020202020204" pitchFamily="34" charset="0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2838994" y="3606225"/>
            <a:ext cx="346601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3200" dirty="0" smtClean="0">
                <a:latin typeface="Century Gothic" panose="020B0502020202020204" pitchFamily="34" charset="0"/>
              </a:rPr>
              <a:t>Retrieve Queues</a:t>
            </a:r>
            <a:endParaRPr lang="en-US" sz="3200" dirty="0">
              <a:latin typeface="Century Gothic" panose="020B0502020202020204" pitchFamily="34" charset="0"/>
            </a:endParaRPr>
          </a:p>
        </p:txBody>
      </p:sp>
      <p:grpSp>
        <p:nvGrpSpPr>
          <p:cNvPr id="35" name="Group 34"/>
          <p:cNvGrpSpPr/>
          <p:nvPr/>
        </p:nvGrpSpPr>
        <p:grpSpPr>
          <a:xfrm>
            <a:off x="301436" y="1747035"/>
            <a:ext cx="1066800" cy="680234"/>
            <a:chOff x="6553200" y="1066800"/>
            <a:chExt cx="990600" cy="680234"/>
          </a:xfrm>
        </p:grpSpPr>
        <p:sp>
          <p:nvSpPr>
            <p:cNvPr id="33" name="Rectangle 32"/>
            <p:cNvSpPr/>
            <p:nvPr/>
          </p:nvSpPr>
          <p:spPr>
            <a:xfrm>
              <a:off x="6553200" y="1066800"/>
              <a:ext cx="990600" cy="457200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400" dirty="0" smtClean="0">
                  <a:latin typeface="Century Gothic" panose="020B0502020202020204" pitchFamily="34" charset="0"/>
                </a:rPr>
                <a:t>Tape Pool</a:t>
              </a:r>
            </a:p>
            <a:p>
              <a:pPr algn="ctr"/>
              <a:r>
                <a:rPr lang="en-GB" sz="700" dirty="0" smtClean="0">
                  <a:latin typeface="Century Gothic" panose="020B0502020202020204" pitchFamily="34" charset="0"/>
                </a:rPr>
                <a:t>(</a:t>
              </a:r>
              <a:r>
                <a:rPr lang="en-GB" sz="700" dirty="0" err="1" smtClean="0">
                  <a:latin typeface="Century Gothic" panose="020B0502020202020204" pitchFamily="34" charset="0"/>
                </a:rPr>
                <a:t>objectstore</a:t>
              </a:r>
              <a:r>
                <a:rPr lang="en-GB" sz="700" dirty="0" smtClean="0">
                  <a:latin typeface="Century Gothic" panose="020B0502020202020204" pitchFamily="34" charset="0"/>
                </a:rPr>
                <a:t>)</a:t>
              </a:r>
              <a:endParaRPr lang="en-US" sz="700" dirty="0">
                <a:latin typeface="Century Gothic" panose="020B0502020202020204" pitchFamily="34" charset="0"/>
              </a:endParaRPr>
            </a:p>
          </p:txBody>
        </p:sp>
        <p:sp>
          <p:nvSpPr>
            <p:cNvPr id="34" name="Rectangle 33"/>
            <p:cNvSpPr/>
            <p:nvPr/>
          </p:nvSpPr>
          <p:spPr>
            <a:xfrm>
              <a:off x="6553200" y="1524000"/>
              <a:ext cx="990600" cy="223034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6" name="Group 35"/>
          <p:cNvGrpSpPr/>
          <p:nvPr/>
        </p:nvGrpSpPr>
        <p:grpSpPr>
          <a:xfrm>
            <a:off x="301434" y="5188404"/>
            <a:ext cx="1066802" cy="680234"/>
            <a:chOff x="6553198" y="1066800"/>
            <a:chExt cx="990602" cy="680234"/>
          </a:xfrm>
        </p:grpSpPr>
        <p:sp>
          <p:nvSpPr>
            <p:cNvPr id="37" name="Rectangle 36"/>
            <p:cNvSpPr/>
            <p:nvPr/>
          </p:nvSpPr>
          <p:spPr>
            <a:xfrm>
              <a:off x="6553200" y="1066800"/>
              <a:ext cx="990600" cy="457200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400" dirty="0" smtClean="0">
                  <a:latin typeface="Century Gothic" panose="020B0502020202020204" pitchFamily="34" charset="0"/>
                </a:rPr>
                <a:t>Tape</a:t>
              </a:r>
            </a:p>
            <a:p>
              <a:pPr algn="ctr"/>
              <a:r>
                <a:rPr lang="en-GB" sz="700" dirty="0" smtClean="0">
                  <a:latin typeface="Century Gothic" panose="020B0502020202020204" pitchFamily="34" charset="0"/>
                </a:rPr>
                <a:t>(</a:t>
              </a:r>
              <a:r>
                <a:rPr lang="en-GB" sz="700" dirty="0" err="1" smtClean="0">
                  <a:latin typeface="Century Gothic" panose="020B0502020202020204" pitchFamily="34" charset="0"/>
                </a:rPr>
                <a:t>objectstore</a:t>
              </a:r>
              <a:r>
                <a:rPr lang="en-GB" sz="700" dirty="0" smtClean="0">
                  <a:latin typeface="Century Gothic" panose="020B0502020202020204" pitchFamily="34" charset="0"/>
                </a:rPr>
                <a:t>)</a:t>
              </a:r>
              <a:endParaRPr lang="en-US" sz="700" dirty="0" smtClean="0">
                <a:latin typeface="Century Gothic" panose="020B0502020202020204" pitchFamily="34" charset="0"/>
              </a:endParaRPr>
            </a:p>
          </p:txBody>
        </p:sp>
        <p:sp>
          <p:nvSpPr>
            <p:cNvPr id="38" name="Rectangle 37"/>
            <p:cNvSpPr/>
            <p:nvPr/>
          </p:nvSpPr>
          <p:spPr>
            <a:xfrm>
              <a:off x="6553198" y="1524000"/>
              <a:ext cx="990600" cy="223034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0" name="Group 39"/>
          <p:cNvGrpSpPr/>
          <p:nvPr/>
        </p:nvGrpSpPr>
        <p:grpSpPr>
          <a:xfrm>
            <a:off x="3657600" y="1066801"/>
            <a:ext cx="2362200" cy="680234"/>
            <a:chOff x="6553200" y="1066800"/>
            <a:chExt cx="990600" cy="680234"/>
          </a:xfrm>
        </p:grpSpPr>
        <p:sp>
          <p:nvSpPr>
            <p:cNvPr id="41" name="Rectangle 40"/>
            <p:cNvSpPr/>
            <p:nvPr/>
          </p:nvSpPr>
          <p:spPr>
            <a:xfrm>
              <a:off x="6553200" y="1066800"/>
              <a:ext cx="990600" cy="457200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400" dirty="0" smtClean="0">
                  <a:latin typeface="Century Gothic" panose="020B0502020202020204" pitchFamily="34" charset="0"/>
                </a:rPr>
                <a:t>Tape File Archive Transfer</a:t>
              </a:r>
            </a:p>
            <a:p>
              <a:pPr lvl="0" algn="ctr"/>
              <a:r>
                <a:rPr lang="en-GB" sz="700" dirty="0" smtClean="0">
                  <a:solidFill>
                    <a:prstClr val="white"/>
                  </a:solidFill>
                  <a:latin typeface="Century Gothic" panose="020B0502020202020204" pitchFamily="34" charset="0"/>
                </a:rPr>
                <a:t>(</a:t>
              </a:r>
              <a:r>
                <a:rPr lang="en-GB" sz="700" dirty="0" err="1">
                  <a:solidFill>
                    <a:prstClr val="white"/>
                  </a:solidFill>
                  <a:latin typeface="Century Gothic" panose="020B0502020202020204" pitchFamily="34" charset="0"/>
                </a:rPr>
                <a:t>objectstore</a:t>
              </a:r>
              <a:r>
                <a:rPr lang="en-GB" sz="700" dirty="0" smtClean="0">
                  <a:solidFill>
                    <a:prstClr val="white"/>
                  </a:solidFill>
                  <a:latin typeface="Century Gothic" panose="020B0502020202020204" pitchFamily="34" charset="0"/>
                </a:rPr>
                <a:t>)</a:t>
              </a:r>
              <a:endParaRPr lang="en-US" sz="1400" dirty="0">
                <a:latin typeface="Century Gothic" panose="020B0502020202020204" pitchFamily="34" charset="0"/>
              </a:endParaRPr>
            </a:p>
          </p:txBody>
        </p:sp>
        <p:sp>
          <p:nvSpPr>
            <p:cNvPr id="42" name="Rectangle 41"/>
            <p:cNvSpPr/>
            <p:nvPr/>
          </p:nvSpPr>
          <p:spPr>
            <a:xfrm>
              <a:off x="6553200" y="1524000"/>
              <a:ext cx="990600" cy="223034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3" name="Group 42"/>
          <p:cNvGrpSpPr/>
          <p:nvPr/>
        </p:nvGrpSpPr>
        <p:grpSpPr>
          <a:xfrm>
            <a:off x="3657600" y="4508170"/>
            <a:ext cx="2514600" cy="680234"/>
            <a:chOff x="6553200" y="1066800"/>
            <a:chExt cx="990600" cy="680234"/>
          </a:xfrm>
        </p:grpSpPr>
        <p:sp>
          <p:nvSpPr>
            <p:cNvPr id="44" name="Rectangle 43"/>
            <p:cNvSpPr/>
            <p:nvPr/>
          </p:nvSpPr>
          <p:spPr>
            <a:xfrm>
              <a:off x="6553200" y="1066800"/>
              <a:ext cx="990600" cy="457200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lvl="0" algn="ctr"/>
              <a:r>
                <a:rPr lang="en-GB" sz="1400" dirty="0" smtClean="0">
                  <a:latin typeface="Century Gothic" panose="020B0502020202020204" pitchFamily="34" charset="0"/>
                </a:rPr>
                <a:t>Tape File Retrieve Transfer</a:t>
              </a:r>
              <a:endParaRPr lang="en-GB" sz="1400" dirty="0">
                <a:solidFill>
                  <a:prstClr val="white"/>
                </a:solidFill>
                <a:latin typeface="Century Gothic" panose="020B0502020202020204" pitchFamily="34" charset="0"/>
              </a:endParaRPr>
            </a:p>
            <a:p>
              <a:pPr lvl="0" algn="ctr"/>
              <a:r>
                <a:rPr lang="en-GB" sz="700" dirty="0">
                  <a:solidFill>
                    <a:prstClr val="white"/>
                  </a:solidFill>
                  <a:latin typeface="Century Gothic" panose="020B0502020202020204" pitchFamily="34" charset="0"/>
                </a:rPr>
                <a:t>(</a:t>
              </a:r>
              <a:r>
                <a:rPr lang="en-GB" sz="700" dirty="0" err="1">
                  <a:solidFill>
                    <a:prstClr val="white"/>
                  </a:solidFill>
                  <a:latin typeface="Century Gothic" panose="020B0502020202020204" pitchFamily="34" charset="0"/>
                </a:rPr>
                <a:t>objectstore</a:t>
              </a:r>
              <a:r>
                <a:rPr lang="en-GB" sz="700" dirty="0" smtClean="0">
                  <a:solidFill>
                    <a:prstClr val="white"/>
                  </a:solidFill>
                  <a:latin typeface="Century Gothic" panose="020B0502020202020204" pitchFamily="34" charset="0"/>
                </a:rPr>
                <a:t>)</a:t>
              </a:r>
              <a:endParaRPr lang="en-US" sz="1400" dirty="0">
                <a:solidFill>
                  <a:prstClr val="white"/>
                </a:solidFill>
                <a:latin typeface="Century Gothic" panose="020B0502020202020204" pitchFamily="34" charset="0"/>
              </a:endParaRPr>
            </a:p>
          </p:txBody>
        </p:sp>
        <p:sp>
          <p:nvSpPr>
            <p:cNvPr id="45" name="Rectangle 44"/>
            <p:cNvSpPr/>
            <p:nvPr/>
          </p:nvSpPr>
          <p:spPr>
            <a:xfrm>
              <a:off x="6553200" y="1524000"/>
              <a:ext cx="990600" cy="223034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47" name="Straight Connector 46"/>
          <p:cNvCxnSpPr>
            <a:stCxn id="41" idx="1"/>
          </p:cNvCxnSpPr>
          <p:nvPr/>
        </p:nvCxnSpPr>
        <p:spPr>
          <a:xfrm flipH="1">
            <a:off x="2438400" y="1295401"/>
            <a:ext cx="1219200" cy="68023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Connector 47"/>
          <p:cNvCxnSpPr>
            <a:stCxn id="44" idx="1"/>
          </p:cNvCxnSpPr>
          <p:nvPr/>
        </p:nvCxnSpPr>
        <p:spPr>
          <a:xfrm flipH="1">
            <a:off x="2438400" y="4736770"/>
            <a:ext cx="1219200" cy="680234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2" name="Group 51"/>
          <p:cNvGrpSpPr/>
          <p:nvPr/>
        </p:nvGrpSpPr>
        <p:grpSpPr>
          <a:xfrm>
            <a:off x="3657600" y="2204235"/>
            <a:ext cx="2362200" cy="680234"/>
            <a:chOff x="6553200" y="1066800"/>
            <a:chExt cx="990600" cy="680234"/>
          </a:xfrm>
        </p:grpSpPr>
        <p:sp>
          <p:nvSpPr>
            <p:cNvPr id="53" name="Rectangle 52"/>
            <p:cNvSpPr/>
            <p:nvPr/>
          </p:nvSpPr>
          <p:spPr>
            <a:xfrm>
              <a:off x="6553200" y="1066800"/>
              <a:ext cx="990600" cy="457200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400" dirty="0" smtClean="0">
                  <a:latin typeface="Century Gothic" panose="020B0502020202020204" pitchFamily="34" charset="0"/>
                </a:rPr>
                <a:t>Tape File Archive Transfer</a:t>
              </a:r>
              <a:endParaRPr lang="en-US" sz="1400" dirty="0">
                <a:latin typeface="Century Gothic" panose="020B0502020202020204" pitchFamily="34" charset="0"/>
              </a:endParaRPr>
            </a:p>
          </p:txBody>
        </p:sp>
        <p:sp>
          <p:nvSpPr>
            <p:cNvPr id="54" name="Rectangle 53"/>
            <p:cNvSpPr/>
            <p:nvPr/>
          </p:nvSpPr>
          <p:spPr>
            <a:xfrm>
              <a:off x="6553200" y="1524000"/>
              <a:ext cx="990600" cy="223034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55" name="Group 54"/>
          <p:cNvGrpSpPr/>
          <p:nvPr/>
        </p:nvGrpSpPr>
        <p:grpSpPr>
          <a:xfrm>
            <a:off x="3657600" y="5645604"/>
            <a:ext cx="2514600" cy="680234"/>
            <a:chOff x="6553200" y="1066800"/>
            <a:chExt cx="990600" cy="680234"/>
          </a:xfrm>
        </p:grpSpPr>
        <p:sp>
          <p:nvSpPr>
            <p:cNvPr id="56" name="Rectangle 55"/>
            <p:cNvSpPr/>
            <p:nvPr/>
          </p:nvSpPr>
          <p:spPr>
            <a:xfrm>
              <a:off x="6553200" y="1066800"/>
              <a:ext cx="990600" cy="457200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lvl="0" algn="ctr"/>
              <a:r>
                <a:rPr lang="en-GB" sz="1400" dirty="0" smtClean="0">
                  <a:latin typeface="Century Gothic" panose="020B0502020202020204" pitchFamily="34" charset="0"/>
                </a:rPr>
                <a:t>Tape File Retrieve Transfer</a:t>
              </a:r>
              <a:endParaRPr lang="en-US" sz="1400" dirty="0">
                <a:solidFill>
                  <a:prstClr val="white"/>
                </a:solidFill>
                <a:latin typeface="Century Gothic" panose="020B0502020202020204" pitchFamily="34" charset="0"/>
              </a:endParaRPr>
            </a:p>
          </p:txBody>
        </p:sp>
        <p:sp>
          <p:nvSpPr>
            <p:cNvPr id="57" name="Rectangle 56"/>
            <p:cNvSpPr/>
            <p:nvPr/>
          </p:nvSpPr>
          <p:spPr>
            <a:xfrm>
              <a:off x="6553200" y="1524000"/>
              <a:ext cx="990600" cy="223034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59" name="Straight Connector 58"/>
          <p:cNvCxnSpPr>
            <a:stCxn id="42" idx="2"/>
            <a:endCxn id="53" idx="0"/>
          </p:cNvCxnSpPr>
          <p:nvPr/>
        </p:nvCxnSpPr>
        <p:spPr>
          <a:xfrm>
            <a:off x="4838700" y="1747035"/>
            <a:ext cx="0" cy="457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Straight Connector 60"/>
          <p:cNvCxnSpPr>
            <a:stCxn id="45" idx="2"/>
            <a:endCxn id="56" idx="0"/>
          </p:cNvCxnSpPr>
          <p:nvPr/>
        </p:nvCxnSpPr>
        <p:spPr>
          <a:xfrm>
            <a:off x="4914900" y="5188404"/>
            <a:ext cx="0" cy="4572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TextBox 61"/>
          <p:cNvSpPr txBox="1"/>
          <p:nvPr/>
        </p:nvSpPr>
        <p:spPr>
          <a:xfrm>
            <a:off x="4577723" y="1720954"/>
            <a:ext cx="300082" cy="18466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600" dirty="0" smtClean="0"/>
              <a:t>1..1</a:t>
            </a:r>
            <a:endParaRPr lang="en-US" sz="600" dirty="0"/>
          </a:p>
        </p:txBody>
      </p:sp>
      <p:sp>
        <p:nvSpPr>
          <p:cNvPr id="63" name="TextBox 62"/>
          <p:cNvSpPr txBox="1"/>
          <p:nvPr/>
        </p:nvSpPr>
        <p:spPr>
          <a:xfrm>
            <a:off x="4800600" y="2023332"/>
            <a:ext cx="300082" cy="18466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600" dirty="0" smtClean="0"/>
              <a:t>1..1</a:t>
            </a:r>
            <a:endParaRPr lang="en-US" sz="600" dirty="0"/>
          </a:p>
        </p:txBody>
      </p:sp>
      <p:sp>
        <p:nvSpPr>
          <p:cNvPr id="64" name="TextBox 63"/>
          <p:cNvSpPr txBox="1"/>
          <p:nvPr/>
        </p:nvSpPr>
        <p:spPr>
          <a:xfrm>
            <a:off x="4650558" y="5188404"/>
            <a:ext cx="300082" cy="18466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600" dirty="0" smtClean="0"/>
              <a:t>1..1</a:t>
            </a:r>
            <a:endParaRPr lang="en-US" sz="600" dirty="0"/>
          </a:p>
        </p:txBody>
      </p:sp>
      <p:sp>
        <p:nvSpPr>
          <p:cNvPr id="65" name="TextBox 64"/>
          <p:cNvSpPr txBox="1"/>
          <p:nvPr/>
        </p:nvSpPr>
        <p:spPr>
          <a:xfrm>
            <a:off x="4891373" y="5460938"/>
            <a:ext cx="300082" cy="18466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600" dirty="0" smtClean="0"/>
              <a:t>1..1</a:t>
            </a:r>
            <a:endParaRPr lang="en-US" sz="600" dirty="0"/>
          </a:p>
        </p:txBody>
      </p:sp>
      <p:grpSp>
        <p:nvGrpSpPr>
          <p:cNvPr id="66" name="Group 65"/>
          <p:cNvGrpSpPr/>
          <p:nvPr/>
        </p:nvGrpSpPr>
        <p:grpSpPr>
          <a:xfrm>
            <a:off x="7051864" y="2203152"/>
            <a:ext cx="1257300" cy="680234"/>
            <a:chOff x="6553200" y="1066800"/>
            <a:chExt cx="990600" cy="680234"/>
          </a:xfrm>
        </p:grpSpPr>
        <p:sp>
          <p:nvSpPr>
            <p:cNvPr id="67" name="Rectangle 66"/>
            <p:cNvSpPr/>
            <p:nvPr/>
          </p:nvSpPr>
          <p:spPr>
            <a:xfrm>
              <a:off x="6553200" y="1066800"/>
              <a:ext cx="990600" cy="457200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400" dirty="0" smtClean="0">
                  <a:latin typeface="Century Gothic" panose="020B0502020202020204" pitchFamily="34" charset="0"/>
                </a:rPr>
                <a:t>Archive Job</a:t>
              </a:r>
              <a:endParaRPr lang="en-US" sz="1400" dirty="0">
                <a:latin typeface="Century Gothic" panose="020B0502020202020204" pitchFamily="34" charset="0"/>
              </a:endParaRPr>
            </a:p>
          </p:txBody>
        </p:sp>
        <p:sp>
          <p:nvSpPr>
            <p:cNvPr id="68" name="Rectangle 67"/>
            <p:cNvSpPr/>
            <p:nvPr/>
          </p:nvSpPr>
          <p:spPr>
            <a:xfrm>
              <a:off x="6553200" y="1524000"/>
              <a:ext cx="990600" cy="223034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70" name="Straight Connector 69"/>
          <p:cNvCxnSpPr>
            <a:stCxn id="53" idx="3"/>
            <a:endCxn id="67" idx="1"/>
          </p:cNvCxnSpPr>
          <p:nvPr/>
        </p:nvCxnSpPr>
        <p:spPr>
          <a:xfrm flipV="1">
            <a:off x="6019800" y="2431752"/>
            <a:ext cx="1032064" cy="108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" name="TextBox 70"/>
          <p:cNvSpPr txBox="1"/>
          <p:nvPr/>
        </p:nvSpPr>
        <p:spPr>
          <a:xfrm>
            <a:off x="6751782" y="2269595"/>
            <a:ext cx="300082" cy="18466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600" dirty="0" smtClean="0"/>
              <a:t>1..1</a:t>
            </a:r>
            <a:endParaRPr lang="en-US" sz="600" dirty="0"/>
          </a:p>
        </p:txBody>
      </p:sp>
      <p:sp>
        <p:nvSpPr>
          <p:cNvPr id="72" name="TextBox 71"/>
          <p:cNvSpPr txBox="1"/>
          <p:nvPr/>
        </p:nvSpPr>
        <p:spPr>
          <a:xfrm>
            <a:off x="5968767" y="2438401"/>
            <a:ext cx="300082" cy="18466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600" dirty="0" smtClean="0"/>
              <a:t>1..*</a:t>
            </a:r>
            <a:endParaRPr lang="en-US" sz="600" dirty="0"/>
          </a:p>
        </p:txBody>
      </p:sp>
      <p:grpSp>
        <p:nvGrpSpPr>
          <p:cNvPr id="73" name="Group 72"/>
          <p:cNvGrpSpPr/>
          <p:nvPr/>
        </p:nvGrpSpPr>
        <p:grpSpPr>
          <a:xfrm>
            <a:off x="6824946" y="1101723"/>
            <a:ext cx="1711136" cy="680234"/>
            <a:chOff x="6553200" y="1066800"/>
            <a:chExt cx="990600" cy="680234"/>
          </a:xfrm>
        </p:grpSpPr>
        <p:sp>
          <p:nvSpPr>
            <p:cNvPr id="74" name="Rectangle 73"/>
            <p:cNvSpPr/>
            <p:nvPr/>
          </p:nvSpPr>
          <p:spPr>
            <a:xfrm>
              <a:off x="6553200" y="1066800"/>
              <a:ext cx="990600" cy="457200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400" dirty="0" smtClean="0">
                  <a:latin typeface="Century Gothic" panose="020B0502020202020204" pitchFamily="34" charset="0"/>
                </a:rPr>
                <a:t>Archive Request</a:t>
              </a:r>
              <a:endParaRPr lang="en-US" sz="1400" dirty="0">
                <a:latin typeface="Century Gothic" panose="020B0502020202020204" pitchFamily="34" charset="0"/>
              </a:endParaRPr>
            </a:p>
          </p:txBody>
        </p:sp>
        <p:sp>
          <p:nvSpPr>
            <p:cNvPr id="75" name="Rectangle 74"/>
            <p:cNvSpPr/>
            <p:nvPr/>
          </p:nvSpPr>
          <p:spPr>
            <a:xfrm>
              <a:off x="6553200" y="1524000"/>
              <a:ext cx="990600" cy="223034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77" name="Straight Connector 76"/>
          <p:cNvCxnSpPr>
            <a:stCxn id="67" idx="0"/>
            <a:endCxn id="75" idx="2"/>
          </p:cNvCxnSpPr>
          <p:nvPr/>
        </p:nvCxnSpPr>
        <p:spPr>
          <a:xfrm flipV="1">
            <a:off x="7680514" y="1781957"/>
            <a:ext cx="0" cy="42119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TextBox 77"/>
          <p:cNvSpPr txBox="1"/>
          <p:nvPr/>
        </p:nvSpPr>
        <p:spPr>
          <a:xfrm>
            <a:off x="7680514" y="2010583"/>
            <a:ext cx="300082" cy="18466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600" dirty="0" smtClean="0"/>
              <a:t>1..1</a:t>
            </a:r>
            <a:endParaRPr lang="en-US" sz="600" dirty="0"/>
          </a:p>
        </p:txBody>
      </p:sp>
      <p:sp>
        <p:nvSpPr>
          <p:cNvPr id="79" name="TextBox 78"/>
          <p:cNvSpPr txBox="1"/>
          <p:nvPr/>
        </p:nvSpPr>
        <p:spPr>
          <a:xfrm>
            <a:off x="7380432" y="1789886"/>
            <a:ext cx="300082" cy="18466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600" dirty="0" smtClean="0"/>
              <a:t>1..1</a:t>
            </a:r>
            <a:endParaRPr lang="en-US" sz="600" dirty="0"/>
          </a:p>
        </p:txBody>
      </p:sp>
      <p:grpSp>
        <p:nvGrpSpPr>
          <p:cNvPr id="80" name="Group 79"/>
          <p:cNvGrpSpPr/>
          <p:nvPr/>
        </p:nvGrpSpPr>
        <p:grpSpPr>
          <a:xfrm>
            <a:off x="7202582" y="5597229"/>
            <a:ext cx="1333500" cy="680234"/>
            <a:chOff x="6553200" y="1066800"/>
            <a:chExt cx="990600" cy="680234"/>
          </a:xfrm>
        </p:grpSpPr>
        <p:sp>
          <p:nvSpPr>
            <p:cNvPr id="81" name="Rectangle 80"/>
            <p:cNvSpPr/>
            <p:nvPr/>
          </p:nvSpPr>
          <p:spPr>
            <a:xfrm>
              <a:off x="6553200" y="1066800"/>
              <a:ext cx="990600" cy="457200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400" dirty="0" smtClean="0">
                  <a:latin typeface="Century Gothic" panose="020B0502020202020204" pitchFamily="34" charset="0"/>
                </a:rPr>
                <a:t>Retrieve Job</a:t>
              </a:r>
              <a:endParaRPr lang="en-US" sz="1400" dirty="0">
                <a:latin typeface="Century Gothic" panose="020B0502020202020204" pitchFamily="34" charset="0"/>
              </a:endParaRPr>
            </a:p>
          </p:txBody>
        </p:sp>
        <p:sp>
          <p:nvSpPr>
            <p:cNvPr id="82" name="Rectangle 81"/>
            <p:cNvSpPr/>
            <p:nvPr/>
          </p:nvSpPr>
          <p:spPr>
            <a:xfrm>
              <a:off x="6553200" y="1524000"/>
              <a:ext cx="990600" cy="223034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83" name="Straight Connector 82"/>
          <p:cNvCxnSpPr>
            <a:endCxn id="81" idx="1"/>
          </p:cNvCxnSpPr>
          <p:nvPr/>
        </p:nvCxnSpPr>
        <p:spPr>
          <a:xfrm flipV="1">
            <a:off x="6170518" y="5825829"/>
            <a:ext cx="1032064" cy="108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4" name="TextBox 83"/>
          <p:cNvSpPr txBox="1"/>
          <p:nvPr/>
        </p:nvSpPr>
        <p:spPr>
          <a:xfrm>
            <a:off x="6902500" y="5663672"/>
            <a:ext cx="300082" cy="18466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600" dirty="0" smtClean="0"/>
              <a:t>1..1</a:t>
            </a:r>
            <a:endParaRPr lang="en-US" sz="600" dirty="0"/>
          </a:p>
        </p:txBody>
      </p:sp>
      <p:sp>
        <p:nvSpPr>
          <p:cNvPr id="85" name="TextBox 84"/>
          <p:cNvSpPr txBox="1"/>
          <p:nvPr/>
        </p:nvSpPr>
        <p:spPr>
          <a:xfrm>
            <a:off x="6119485" y="5832478"/>
            <a:ext cx="300082" cy="18466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600" dirty="0" smtClean="0"/>
              <a:t>1..*</a:t>
            </a:r>
            <a:endParaRPr lang="en-US" sz="600" dirty="0"/>
          </a:p>
        </p:txBody>
      </p:sp>
      <p:grpSp>
        <p:nvGrpSpPr>
          <p:cNvPr id="86" name="Group 85"/>
          <p:cNvGrpSpPr/>
          <p:nvPr/>
        </p:nvGrpSpPr>
        <p:grpSpPr>
          <a:xfrm>
            <a:off x="7013764" y="4495800"/>
            <a:ext cx="1711136" cy="680234"/>
            <a:chOff x="6553200" y="1066800"/>
            <a:chExt cx="990600" cy="680234"/>
          </a:xfrm>
        </p:grpSpPr>
        <p:sp>
          <p:nvSpPr>
            <p:cNvPr id="87" name="Rectangle 86"/>
            <p:cNvSpPr/>
            <p:nvPr/>
          </p:nvSpPr>
          <p:spPr>
            <a:xfrm>
              <a:off x="6553200" y="1066800"/>
              <a:ext cx="990600" cy="457200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sz="1400" dirty="0" smtClean="0">
                  <a:latin typeface="Century Gothic" panose="020B0502020202020204" pitchFamily="34" charset="0"/>
                </a:rPr>
                <a:t>Retrieve Request</a:t>
              </a:r>
              <a:endParaRPr lang="en-US" sz="1400" dirty="0">
                <a:latin typeface="Century Gothic" panose="020B0502020202020204" pitchFamily="34" charset="0"/>
              </a:endParaRPr>
            </a:p>
          </p:txBody>
        </p:sp>
        <p:sp>
          <p:nvSpPr>
            <p:cNvPr id="88" name="Rectangle 87"/>
            <p:cNvSpPr/>
            <p:nvPr/>
          </p:nvSpPr>
          <p:spPr>
            <a:xfrm>
              <a:off x="6553200" y="1524000"/>
              <a:ext cx="990600" cy="223034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89" name="Straight Connector 88"/>
          <p:cNvCxnSpPr>
            <a:stCxn id="81" idx="0"/>
            <a:endCxn id="88" idx="2"/>
          </p:cNvCxnSpPr>
          <p:nvPr/>
        </p:nvCxnSpPr>
        <p:spPr>
          <a:xfrm flipV="1">
            <a:off x="7869332" y="5176034"/>
            <a:ext cx="0" cy="42119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0" name="TextBox 89"/>
          <p:cNvSpPr txBox="1"/>
          <p:nvPr/>
        </p:nvSpPr>
        <p:spPr>
          <a:xfrm>
            <a:off x="7831232" y="5404660"/>
            <a:ext cx="300082" cy="18466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600" dirty="0" smtClean="0"/>
              <a:t>1..1</a:t>
            </a:r>
            <a:endParaRPr lang="en-US" sz="600" dirty="0"/>
          </a:p>
        </p:txBody>
      </p:sp>
      <p:sp>
        <p:nvSpPr>
          <p:cNvPr id="91" name="TextBox 90"/>
          <p:cNvSpPr txBox="1"/>
          <p:nvPr/>
        </p:nvSpPr>
        <p:spPr>
          <a:xfrm>
            <a:off x="7531150" y="5183963"/>
            <a:ext cx="300082" cy="18466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600" dirty="0" smtClean="0"/>
              <a:t>1..1</a:t>
            </a:r>
            <a:endParaRPr lang="en-US" sz="600" dirty="0"/>
          </a:p>
        </p:txBody>
      </p:sp>
    </p:spTree>
    <p:extLst>
      <p:ext uri="{BB962C8B-B14F-4D97-AF65-F5344CB8AC3E}">
        <p14:creationId xmlns:p14="http://schemas.microsoft.com/office/powerpoint/2010/main" val="28174241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153</TotalTime>
  <Words>77</Words>
  <Application>Microsoft Office PowerPoint</Application>
  <PresentationFormat>On-screen Show (4:3)</PresentationFormat>
  <Paragraphs>28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Century Gothic</vt:lpstr>
      <vt:lpstr>Office Theme</vt:lpstr>
      <vt:lpstr>PowerPoint Presentation</vt:lpstr>
    </vt:vector>
  </TitlesOfParts>
  <Company>CERN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Daniele Francesco Kruse</dc:creator>
  <cp:lastModifiedBy>Daniele Francesco Kruse</cp:lastModifiedBy>
  <cp:revision>9</cp:revision>
  <dcterms:created xsi:type="dcterms:W3CDTF">2016-04-08T06:58:37Z</dcterms:created>
  <dcterms:modified xsi:type="dcterms:W3CDTF">2016-04-08T09:31:51Z</dcterms:modified>
</cp:coreProperties>
</file>

<file path=docProps/thumbnail.jpeg>
</file>